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7"/>
  </p:sldMasterIdLst>
  <p:notesMasterIdLst>
    <p:notesMasterId r:id="rId135"/>
  </p:notesMasterIdLst>
  <p:handoutMasterIdLst>
    <p:handoutMasterId r:id="rId136"/>
  </p:handoutMasterIdLst>
  <p:sldIdLst>
    <p:sldId id="671" r:id="rId38"/>
    <p:sldId id="691" r:id="rId39"/>
    <p:sldId id="984" r:id="rId40"/>
    <p:sldId id="1024" r:id="rId41"/>
    <p:sldId id="891" r:id="rId42"/>
    <p:sldId id="287" r:id="rId43"/>
    <p:sldId id="288" r:id="rId44"/>
    <p:sldId id="289" r:id="rId45"/>
    <p:sldId id="286" r:id="rId46"/>
    <p:sldId id="283" r:id="rId47"/>
    <p:sldId id="290" r:id="rId48"/>
    <p:sldId id="1023" r:id="rId49"/>
    <p:sldId id="850" r:id="rId50"/>
    <p:sldId id="986" r:id="rId51"/>
    <p:sldId id="957" r:id="rId52"/>
    <p:sldId id="1022" r:id="rId53"/>
    <p:sldId id="267" r:id="rId54"/>
    <p:sldId id="262" r:id="rId55"/>
    <p:sldId id="263" r:id="rId56"/>
    <p:sldId id="260" r:id="rId57"/>
    <p:sldId id="269" r:id="rId58"/>
    <p:sldId id="271" r:id="rId59"/>
    <p:sldId id="1021" r:id="rId60"/>
    <p:sldId id="1020" r:id="rId61"/>
    <p:sldId id="940" r:id="rId62"/>
    <p:sldId id="987" r:id="rId63"/>
    <p:sldId id="1025" r:id="rId64"/>
    <p:sldId id="990" r:id="rId65"/>
    <p:sldId id="991" r:id="rId66"/>
    <p:sldId id="992" r:id="rId67"/>
    <p:sldId id="993" r:id="rId68"/>
    <p:sldId id="994" r:id="rId69"/>
    <p:sldId id="995" r:id="rId70"/>
    <p:sldId id="256" r:id="rId71"/>
    <p:sldId id="257" r:id="rId72"/>
    <p:sldId id="996" r:id="rId73"/>
    <p:sldId id="442" r:id="rId74"/>
    <p:sldId id="445" r:id="rId75"/>
    <p:sldId id="454" r:id="rId76"/>
    <p:sldId id="449" r:id="rId77"/>
    <p:sldId id="997" r:id="rId78"/>
    <p:sldId id="451" r:id="rId79"/>
    <p:sldId id="452" r:id="rId80"/>
    <p:sldId id="998" r:id="rId81"/>
    <p:sldId id="999" r:id="rId82"/>
    <p:sldId id="1000" r:id="rId83"/>
    <p:sldId id="1004" r:id="rId84"/>
    <p:sldId id="1005" r:id="rId85"/>
    <p:sldId id="1006" r:id="rId86"/>
    <p:sldId id="1007" r:id="rId87"/>
    <p:sldId id="1008" r:id="rId88"/>
    <p:sldId id="1009" r:id="rId89"/>
    <p:sldId id="1010" r:id="rId90"/>
    <p:sldId id="1011" r:id="rId91"/>
    <p:sldId id="1012" r:id="rId92"/>
    <p:sldId id="1013" r:id="rId93"/>
    <p:sldId id="1014" r:id="rId94"/>
    <p:sldId id="1015" r:id="rId95"/>
    <p:sldId id="750" r:id="rId96"/>
    <p:sldId id="1016" r:id="rId97"/>
    <p:sldId id="728" r:id="rId98"/>
    <p:sldId id="752" r:id="rId99"/>
    <p:sldId id="730" r:id="rId100"/>
    <p:sldId id="729" r:id="rId101"/>
    <p:sldId id="741" r:id="rId102"/>
    <p:sldId id="738" r:id="rId103"/>
    <p:sldId id="731" r:id="rId104"/>
    <p:sldId id="732" r:id="rId105"/>
    <p:sldId id="733" r:id="rId106"/>
    <p:sldId id="745" r:id="rId107"/>
    <p:sldId id="748" r:id="rId108"/>
    <p:sldId id="749" r:id="rId109"/>
    <p:sldId id="735" r:id="rId110"/>
    <p:sldId id="747" r:id="rId111"/>
    <p:sldId id="736" r:id="rId112"/>
    <p:sldId id="1027" r:id="rId113"/>
    <p:sldId id="989" r:id="rId114"/>
    <p:sldId id="1028" r:id="rId115"/>
    <p:sldId id="1029" r:id="rId116"/>
    <p:sldId id="1030" r:id="rId117"/>
    <p:sldId id="1031" r:id="rId118"/>
    <p:sldId id="988" r:id="rId119"/>
    <p:sldId id="1032" r:id="rId120"/>
    <p:sldId id="1033" r:id="rId121"/>
    <p:sldId id="1034" r:id="rId122"/>
    <p:sldId id="1035" r:id="rId123"/>
    <p:sldId id="1036" r:id="rId124"/>
    <p:sldId id="1026" r:id="rId125"/>
    <p:sldId id="1017" r:id="rId126"/>
    <p:sldId id="1018" r:id="rId127"/>
    <p:sldId id="1019" r:id="rId128"/>
    <p:sldId id="727" r:id="rId129"/>
    <p:sldId id="983" r:id="rId130"/>
    <p:sldId id="985" r:id="rId131"/>
    <p:sldId id="721" r:id="rId132"/>
    <p:sldId id="585" r:id="rId133"/>
    <p:sldId id="591" r:id="rId1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6"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79"/>
  </p:normalViewPr>
  <p:slideViewPr>
    <p:cSldViewPr snapToGrid="0">
      <p:cViewPr varScale="1">
        <p:scale>
          <a:sx n="91" d="100"/>
          <a:sy n="91" d="100"/>
        </p:scale>
        <p:origin x="480" y="1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customXml" Target="../customXml/item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presProps" Target="presProps.xml"/><Relationship Id="rId107" Type="http://schemas.openxmlformats.org/officeDocument/2006/relationships/slide" Target="slides/slide70.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slideMaster" Target="slideMasters/slideMaster1.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28" Type="http://schemas.openxmlformats.org/officeDocument/2006/relationships/slide" Target="slides/slide91.xml"/><Relationship Id="rId5" Type="http://schemas.openxmlformats.org/officeDocument/2006/relationships/customXml" Target="../customXml/item5.xml"/><Relationship Id="rId90" Type="http://schemas.openxmlformats.org/officeDocument/2006/relationships/slide" Target="slides/slide53.xml"/><Relationship Id="rId95" Type="http://schemas.openxmlformats.org/officeDocument/2006/relationships/slide" Target="slides/slide58.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viewProps" Target="viewProps.xml"/><Relationship Id="rId80" Type="http://schemas.openxmlformats.org/officeDocument/2006/relationships/slide" Target="slides/slide43.xml"/><Relationship Id="rId85" Type="http://schemas.openxmlformats.org/officeDocument/2006/relationships/slide" Target="slides/slide48.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notesMaster" Target="notesMasters/notes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customXml" Target="../customXml/item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handoutMaster" Target="handoutMasters/handoutMaster1.xml"/><Relationship Id="rId61" Type="http://schemas.openxmlformats.org/officeDocument/2006/relationships/slide" Target="slides/slide24.xml"/><Relationship Id="rId82" Type="http://schemas.openxmlformats.org/officeDocument/2006/relationships/slide" Target="slides/slide45.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8" Type="http://schemas.openxmlformats.org/officeDocument/2006/relationships/customXml" Target="../customXml/item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commentAuthors" Target="commentAuthors.xml"/><Relationship Id="rId20" Type="http://schemas.openxmlformats.org/officeDocument/2006/relationships/customXml" Target="../customXml/item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6" Type="http://schemas.openxmlformats.org/officeDocument/2006/relationships/customXml" Target="../customXml/item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4/29/20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4/29/20</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9797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9FF909-214C-4283-A38D-5D8E6479E603}" type="slidenum">
              <a:rPr lang="en-US" smtClean="0"/>
              <a:pPr/>
              <a:t>25</a:t>
            </a:fld>
            <a:endParaRPr lang="en-US"/>
          </a:p>
        </p:txBody>
      </p:sp>
    </p:spTree>
    <p:extLst>
      <p:ext uri="{BB962C8B-B14F-4D97-AF65-F5344CB8AC3E}">
        <p14:creationId xmlns:p14="http://schemas.microsoft.com/office/powerpoint/2010/main" val="1899825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26</a:t>
            </a:fld>
            <a:endParaRPr lang="en-US"/>
          </a:p>
        </p:txBody>
      </p:sp>
    </p:spTree>
    <p:extLst>
      <p:ext uri="{BB962C8B-B14F-4D97-AF65-F5344CB8AC3E}">
        <p14:creationId xmlns:p14="http://schemas.microsoft.com/office/powerpoint/2010/main" val="89759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Mexico differences attributed to higher pipeline transportation emissions and also some inclusion NG Liquids emissions from </a:t>
            </a:r>
            <a:r>
              <a:rPr lang="en-US" err="1"/>
              <a:t>ptnonipm</a:t>
            </a:r>
            <a:r>
              <a:rPr lang="en-US"/>
              <a:t> sector.    North Dakota differences attributed to exploration 2014 vs 2016 differences and new survey info being used.</a:t>
            </a:r>
          </a:p>
        </p:txBody>
      </p:sp>
      <p:sp>
        <p:nvSpPr>
          <p:cNvPr id="4" name="Slide Number Placeholder 3"/>
          <p:cNvSpPr>
            <a:spLocks noGrp="1"/>
          </p:cNvSpPr>
          <p:nvPr>
            <p:ph type="sldNum" sz="quarter" idx="5"/>
          </p:nvPr>
        </p:nvSpPr>
        <p:spPr/>
        <p:txBody>
          <a:bodyPr/>
          <a:lstStyle/>
          <a:p>
            <a:fld id="{E49FF909-214C-4283-A38D-5D8E6479E603}" type="slidenum">
              <a:rPr lang="en-US" smtClean="0"/>
              <a:pPr/>
              <a:t>31</a:t>
            </a:fld>
            <a:endParaRPr lang="en-US"/>
          </a:p>
        </p:txBody>
      </p:sp>
    </p:spTree>
    <p:extLst>
      <p:ext uri="{BB962C8B-B14F-4D97-AF65-F5344CB8AC3E}">
        <p14:creationId xmlns:p14="http://schemas.microsoft.com/office/powerpoint/2010/main" val="2108262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Oil Tanks flashing/standing/venting differences in ND.   Wyoming differences mainly a venting event during completions (exploration differences)</a:t>
            </a:r>
          </a:p>
        </p:txBody>
      </p:sp>
      <p:sp>
        <p:nvSpPr>
          <p:cNvPr id="4" name="Slide Number Placeholder 3"/>
          <p:cNvSpPr>
            <a:spLocks noGrp="1"/>
          </p:cNvSpPr>
          <p:nvPr>
            <p:ph type="sldNum" sz="quarter" idx="5"/>
          </p:nvPr>
        </p:nvSpPr>
        <p:spPr/>
        <p:txBody>
          <a:bodyPr/>
          <a:lstStyle/>
          <a:p>
            <a:fld id="{E49FF909-214C-4283-A38D-5D8E6479E603}" type="slidenum">
              <a:rPr lang="en-US" smtClean="0"/>
              <a:pPr/>
              <a:t>32</a:t>
            </a:fld>
            <a:endParaRPr lang="en-US"/>
          </a:p>
        </p:txBody>
      </p:sp>
    </p:spTree>
    <p:extLst>
      <p:ext uri="{BB962C8B-B14F-4D97-AF65-F5344CB8AC3E}">
        <p14:creationId xmlns:p14="http://schemas.microsoft.com/office/powerpoint/2010/main" val="3569161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51</a:t>
            </a:fld>
            <a:endParaRPr lang="en-US"/>
          </a:p>
        </p:txBody>
      </p:sp>
    </p:spTree>
    <p:extLst>
      <p:ext uri="{BB962C8B-B14F-4D97-AF65-F5344CB8AC3E}">
        <p14:creationId xmlns:p14="http://schemas.microsoft.com/office/powerpoint/2010/main" val="3959709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52</a:t>
            </a:fld>
            <a:endParaRPr lang="en-US"/>
          </a:p>
        </p:txBody>
      </p:sp>
    </p:spTree>
    <p:extLst>
      <p:ext uri="{BB962C8B-B14F-4D97-AF65-F5344CB8AC3E}">
        <p14:creationId xmlns:p14="http://schemas.microsoft.com/office/powerpoint/2010/main" val="374554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53</a:t>
            </a:fld>
            <a:endParaRPr lang="en-US"/>
          </a:p>
        </p:txBody>
      </p:sp>
    </p:spTree>
    <p:extLst>
      <p:ext uri="{BB962C8B-B14F-4D97-AF65-F5344CB8AC3E}">
        <p14:creationId xmlns:p14="http://schemas.microsoft.com/office/powerpoint/2010/main" val="71463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54</a:t>
            </a:fld>
            <a:endParaRPr lang="en-US"/>
          </a:p>
        </p:txBody>
      </p:sp>
    </p:spTree>
    <p:extLst>
      <p:ext uri="{BB962C8B-B14F-4D97-AF65-F5344CB8AC3E}">
        <p14:creationId xmlns:p14="http://schemas.microsoft.com/office/powerpoint/2010/main" val="3663374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55</a:t>
            </a:fld>
            <a:endParaRPr lang="en-US"/>
          </a:p>
        </p:txBody>
      </p:sp>
    </p:spTree>
    <p:extLst>
      <p:ext uri="{BB962C8B-B14F-4D97-AF65-F5344CB8AC3E}">
        <p14:creationId xmlns:p14="http://schemas.microsoft.com/office/powerpoint/2010/main" val="78217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56</a:t>
            </a:fld>
            <a:endParaRPr lang="en-US"/>
          </a:p>
        </p:txBody>
      </p:sp>
    </p:spTree>
    <p:extLst>
      <p:ext uri="{BB962C8B-B14F-4D97-AF65-F5344CB8AC3E}">
        <p14:creationId xmlns:p14="http://schemas.microsoft.com/office/powerpoint/2010/main" val="7433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3</a:t>
            </a:fld>
            <a:endParaRPr lang="en-US"/>
          </a:p>
        </p:txBody>
      </p:sp>
    </p:spTree>
    <p:extLst>
      <p:ext uri="{BB962C8B-B14F-4D97-AF65-F5344CB8AC3E}">
        <p14:creationId xmlns:p14="http://schemas.microsoft.com/office/powerpoint/2010/main" val="3324392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77</a:t>
            </a:fld>
            <a:endParaRPr lang="en-US"/>
          </a:p>
        </p:txBody>
      </p:sp>
    </p:spTree>
    <p:extLst>
      <p:ext uri="{BB962C8B-B14F-4D97-AF65-F5344CB8AC3E}">
        <p14:creationId xmlns:p14="http://schemas.microsoft.com/office/powerpoint/2010/main" val="237440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82</a:t>
            </a:fld>
            <a:endParaRPr lang="en-US"/>
          </a:p>
        </p:txBody>
      </p:sp>
    </p:spTree>
    <p:extLst>
      <p:ext uri="{BB962C8B-B14F-4D97-AF65-F5344CB8AC3E}">
        <p14:creationId xmlns:p14="http://schemas.microsoft.com/office/powerpoint/2010/main" val="266072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83</a:t>
            </a:fld>
            <a:endParaRPr lang="en-US"/>
          </a:p>
        </p:txBody>
      </p:sp>
    </p:spTree>
    <p:extLst>
      <p:ext uri="{BB962C8B-B14F-4D97-AF65-F5344CB8AC3E}">
        <p14:creationId xmlns:p14="http://schemas.microsoft.com/office/powerpoint/2010/main" val="2729336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84</a:t>
            </a:fld>
            <a:endParaRPr lang="en-US"/>
          </a:p>
        </p:txBody>
      </p:sp>
    </p:spTree>
    <p:extLst>
      <p:ext uri="{BB962C8B-B14F-4D97-AF65-F5344CB8AC3E}">
        <p14:creationId xmlns:p14="http://schemas.microsoft.com/office/powerpoint/2010/main" val="386991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85</a:t>
            </a:fld>
            <a:endParaRPr lang="en-US"/>
          </a:p>
        </p:txBody>
      </p:sp>
    </p:spTree>
    <p:extLst>
      <p:ext uri="{BB962C8B-B14F-4D97-AF65-F5344CB8AC3E}">
        <p14:creationId xmlns:p14="http://schemas.microsoft.com/office/powerpoint/2010/main" val="2329666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86</a:t>
            </a:fld>
            <a:endParaRPr lang="en-US"/>
          </a:p>
        </p:txBody>
      </p:sp>
    </p:spTree>
    <p:extLst>
      <p:ext uri="{BB962C8B-B14F-4D97-AF65-F5344CB8AC3E}">
        <p14:creationId xmlns:p14="http://schemas.microsoft.com/office/powerpoint/2010/main" val="2347374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87</a:t>
            </a:fld>
            <a:endParaRPr lang="en-US"/>
          </a:p>
        </p:txBody>
      </p:sp>
    </p:spTree>
    <p:extLst>
      <p:ext uri="{BB962C8B-B14F-4D97-AF65-F5344CB8AC3E}">
        <p14:creationId xmlns:p14="http://schemas.microsoft.com/office/powerpoint/2010/main" val="998711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93</a:t>
            </a:fld>
            <a:endParaRPr lang="en-US"/>
          </a:p>
        </p:txBody>
      </p:sp>
    </p:spTree>
    <p:extLst>
      <p:ext uri="{BB962C8B-B14F-4D97-AF65-F5344CB8AC3E}">
        <p14:creationId xmlns:p14="http://schemas.microsoft.com/office/powerpoint/2010/main" val="79035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AQM-ready emissions may not be transferred</a:t>
            </a:r>
          </a:p>
        </p:txBody>
      </p:sp>
      <p:sp>
        <p:nvSpPr>
          <p:cNvPr id="4" name="Slide Number Placeholder 3"/>
          <p:cNvSpPr>
            <a:spLocks noGrp="1"/>
          </p:cNvSpPr>
          <p:nvPr>
            <p:ph type="sldNum" sz="quarter" idx="5"/>
          </p:nvPr>
        </p:nvSpPr>
        <p:spPr/>
        <p:txBody>
          <a:bodyPr/>
          <a:lstStyle/>
          <a:p>
            <a:fld id="{E49FF909-214C-4283-A38D-5D8E6479E603}" type="slidenum">
              <a:rPr lang="en-US" smtClean="0"/>
              <a:pPr/>
              <a:t>5</a:t>
            </a:fld>
            <a:endParaRPr lang="en-US"/>
          </a:p>
        </p:txBody>
      </p:sp>
    </p:spTree>
    <p:extLst>
      <p:ext uri="{BB962C8B-B14F-4D97-AF65-F5344CB8AC3E}">
        <p14:creationId xmlns:p14="http://schemas.microsoft.com/office/powerpoint/2010/main" val="398523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10</a:t>
            </a:fld>
            <a:endParaRPr lang="en-US"/>
          </a:p>
        </p:txBody>
      </p:sp>
    </p:spTree>
    <p:extLst>
      <p:ext uri="{BB962C8B-B14F-4D97-AF65-F5344CB8AC3E}">
        <p14:creationId xmlns:p14="http://schemas.microsoft.com/office/powerpoint/2010/main" val="9741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specification sheets uploaded from December through February</a:t>
            </a:r>
          </a:p>
        </p:txBody>
      </p:sp>
      <p:sp>
        <p:nvSpPr>
          <p:cNvPr id="4" name="Slide Number Placeholder 3"/>
          <p:cNvSpPr>
            <a:spLocks noGrp="1"/>
          </p:cNvSpPr>
          <p:nvPr>
            <p:ph type="sldNum" sz="quarter" idx="5"/>
          </p:nvPr>
        </p:nvSpPr>
        <p:spPr/>
        <p:txBody>
          <a:bodyPr/>
          <a:lstStyle/>
          <a:p>
            <a:fld id="{E49FF909-214C-4283-A38D-5D8E6479E603}" type="slidenum">
              <a:rPr lang="en-US" smtClean="0"/>
              <a:pPr/>
              <a:t>13</a:t>
            </a:fld>
            <a:endParaRPr lang="en-US"/>
          </a:p>
        </p:txBody>
      </p:sp>
    </p:spTree>
    <p:extLst>
      <p:ext uri="{BB962C8B-B14F-4D97-AF65-F5344CB8AC3E}">
        <p14:creationId xmlns:p14="http://schemas.microsoft.com/office/powerpoint/2010/main" val="137631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data summaries are added over time</a:t>
            </a:r>
          </a:p>
        </p:txBody>
      </p:sp>
      <p:sp>
        <p:nvSpPr>
          <p:cNvPr id="4" name="Slide Number Placeholder 3"/>
          <p:cNvSpPr>
            <a:spLocks noGrp="1"/>
          </p:cNvSpPr>
          <p:nvPr>
            <p:ph type="sldNum" sz="quarter" idx="5"/>
          </p:nvPr>
        </p:nvSpPr>
        <p:spPr/>
        <p:txBody>
          <a:bodyPr/>
          <a:lstStyle/>
          <a:p>
            <a:fld id="{E49FF909-214C-4283-A38D-5D8E6479E603}" type="slidenum">
              <a:rPr lang="en-US" smtClean="0"/>
              <a:pPr/>
              <a:t>14</a:t>
            </a:fld>
            <a:endParaRPr lang="en-US"/>
          </a:p>
        </p:txBody>
      </p:sp>
    </p:spTree>
    <p:extLst>
      <p:ext uri="{BB962C8B-B14F-4D97-AF65-F5344CB8AC3E}">
        <p14:creationId xmlns:p14="http://schemas.microsoft.com/office/powerpoint/2010/main" val="291338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discussed in a little more detail on the January webinar</a:t>
            </a:r>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a:p>
        </p:txBody>
      </p:sp>
    </p:spTree>
    <p:extLst>
      <p:ext uri="{BB962C8B-B14F-4D97-AF65-F5344CB8AC3E}">
        <p14:creationId xmlns:p14="http://schemas.microsoft.com/office/powerpoint/2010/main" val="252099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D286F9-3FDA-49BF-8934-F4D6321F62D0}" type="slidenum">
              <a:rPr lang="en-US" smtClean="0"/>
              <a:t>18</a:t>
            </a:fld>
            <a:endParaRPr lang="en-US"/>
          </a:p>
        </p:txBody>
      </p:sp>
    </p:spTree>
    <p:extLst>
      <p:ext uri="{BB962C8B-B14F-4D97-AF65-F5344CB8AC3E}">
        <p14:creationId xmlns:p14="http://schemas.microsoft.com/office/powerpoint/2010/main" val="82860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24</a:t>
            </a:fld>
            <a:endParaRPr lang="en-US"/>
          </a:p>
        </p:txBody>
      </p:sp>
    </p:spTree>
    <p:extLst>
      <p:ext uri="{BB962C8B-B14F-4D97-AF65-F5344CB8AC3E}">
        <p14:creationId xmlns:p14="http://schemas.microsoft.com/office/powerpoint/2010/main" val="2116246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r>
              <a:rPr lang="en-US"/>
              <a:t>8/14/2017</a:t>
            </a:r>
          </a:p>
        </p:txBody>
      </p:sp>
      <p:sp>
        <p:nvSpPr>
          <p:cNvPr id="19" name="Footer Placeholder 18"/>
          <p:cNvSpPr>
            <a:spLocks noGrp="1"/>
          </p:cNvSpPr>
          <p:nvPr>
            <p:ph type="ftr" sz="quarter" idx="11"/>
          </p:nvPr>
        </p:nvSpPr>
        <p:spPr>
          <a:xfrm>
            <a:off x="0" y="6492880"/>
            <a:ext cx="4876800" cy="323015"/>
          </a:xfrm>
        </p:spPr>
        <p:txBody>
          <a:bodyPr/>
          <a:lstStyle>
            <a:lvl1pPr>
              <a:defRPr sz="1000">
                <a:solidFill>
                  <a:schemeClr val="accent1">
                    <a:tint val="20000"/>
                  </a:schemeClr>
                </a:solidFill>
              </a:defRPr>
            </a:lvl1pPr>
            <a:extLst/>
          </a:lstStyle>
          <a:p>
            <a:r>
              <a:rPr lang="en-US"/>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4/29/20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4/29/20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43CF5D3-F21D-4554-863A-0AFD3338D0E7}" type="datetimeFigureOut">
              <a:rPr lang="en-US" smtClean="0"/>
              <a:t>4/29/20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3E677-3BEE-4081-B3F1-3D00D0C160F5}" type="slidenum">
              <a:rPr lang="en-US" smtClean="0"/>
              <a:t>‹#›</a:t>
            </a:fld>
            <a:endParaRPr lang="en-US"/>
          </a:p>
        </p:txBody>
      </p:sp>
    </p:spTree>
    <p:extLst>
      <p:ext uri="{BB962C8B-B14F-4D97-AF65-F5344CB8AC3E}">
        <p14:creationId xmlns:p14="http://schemas.microsoft.com/office/powerpoint/2010/main" val="2669618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617" y="452438"/>
            <a:ext cx="10590003" cy="748627"/>
          </a:xfrm>
        </p:spPr>
        <p:txBody>
          <a:bodyPr/>
          <a:lstStyle/>
          <a:p>
            <a:r>
              <a:rPr lang="en-US"/>
              <a:t>Click to edit Master title style</a:t>
            </a:r>
            <a:endParaRPr lang="en-GB"/>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8" y="1644652"/>
            <a:ext cx="4886961" cy="4062413"/>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500071" y="1644651"/>
            <a:ext cx="4888549"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F2F321D-699E-49B9-A8EE-B02AA6D8EB8F}" type="datetime1">
              <a:rPr lang="en-GB" smtClean="0"/>
              <a:t>29/04/2020</a:t>
            </a:fld>
            <a:endParaRPr lang="en-GB"/>
          </a:p>
        </p:txBody>
      </p:sp>
    </p:spTree>
    <p:extLst>
      <p:ext uri="{BB962C8B-B14F-4D97-AF65-F5344CB8AC3E}">
        <p14:creationId xmlns:p14="http://schemas.microsoft.com/office/powerpoint/2010/main" val="123322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4/29/20</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4/29/20</a:t>
            </a:fld>
            <a:endParaRPr lang="en-US"/>
          </a:p>
        </p:txBody>
      </p:sp>
      <p:sp>
        <p:nvSpPr>
          <p:cNvPr id="8" name="Footer Placeholder 7"/>
          <p:cNvSpPr>
            <a:spLocks noGrp="1"/>
          </p:cNvSpPr>
          <p:nvPr>
            <p:ph type="ftr" sz="quarter" idx="11"/>
          </p:nvPr>
        </p:nvSpPr>
        <p:spPr/>
        <p:txBody>
          <a:bodyPr/>
          <a:lstStyle/>
          <a:p>
            <a:r>
              <a:rPr lang="en-US"/>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4/29/20</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lvl1pPr>
          </a:lstStyle>
          <a:p>
            <a:r>
              <a:rPr lang="en-US"/>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4/29/20</a:t>
            </a:fld>
            <a:endParaRPr lang="en-US"/>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r>
              <a:rPr lang="en-US"/>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4/29/20</a:t>
            </a:fld>
            <a:endParaRPr lang="en-US"/>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US EPA OAQPS, Emission Inventory and Analysis Group</a:t>
            </a:r>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ftp://newftp.epa.gov/air/emismod/2016/v1/repor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ftp://newftp.epa.gov/air/emismod/2016/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pa.gov/airmarkets/epas-power-sector-modeling-platform-v6-using-ipm-january-2020-reference-case" TargetMode="External"/><Relationship Id="rId2" Type="http://schemas.openxmlformats.org/officeDocument/2006/relationships/hyperlink" Target="https://www.epa.gov/airmarkets/clean-air-markets-power-sector-modeling" TargetMode="External"/><Relationship Id="rId1" Type="http://schemas.openxmlformats.org/officeDocument/2006/relationships/slideLayout" Target="../slideLayouts/slideLayout2.xml"/><Relationship Id="rId6" Type="http://schemas.openxmlformats.org/officeDocument/2006/relationships/hyperlink" Target="https://www.epa.gov/airmarkets/results-using-epas-power-sector-modeling-platform-v6-january-2020-reference-case" TargetMode="External"/><Relationship Id="rId5" Type="http://schemas.openxmlformats.org/officeDocument/2006/relationships/hyperlink" Target="https://www.epa.gov/airmarkets/integrated-planning-model-ipm-results-viewer" TargetMode="External"/><Relationship Id="rId4" Type="http://schemas.openxmlformats.org/officeDocument/2006/relationships/hyperlink" Target="https://www.epa.gov/airmarkets/national-electric-energy-data-system-needs-v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views.cira.colostate.edu/wiki/Attachments/Inventory%20Collaborative/Documentation/2016beta_0311/MET_TSD_2016.pdf" TargetMode="External"/><Relationship Id="rId7" Type="http://schemas.openxmlformats.org/officeDocument/2006/relationships/hyperlink" Target="https://www.epa.gov/cmaq/cmaq-models-0" TargetMode="External"/><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 Id="rId6" Type="http://schemas.openxmlformats.org/officeDocument/2006/relationships/hyperlink" Target="http://www.camx.com/" TargetMode="External"/><Relationship Id="rId5" Type="http://schemas.openxmlformats.org/officeDocument/2006/relationships/hyperlink" Target="https://cmascenter.org/conference/2018/slides/0850_henderson_hemispheric-cmaq_application_2018.pptx" TargetMode="External"/><Relationship Id="rId4" Type="http://schemas.openxmlformats.org/officeDocument/2006/relationships/hyperlink" Target="https://www.geosci-model-dev.net/3/243/2010/gmd-3-243-2010-discussion.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views.cira.colostate.edu/iwdw/RequestData" TargetMode="Externa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2.emf"/><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6.emf"/><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3.emf"/><Relationship Id="rId4" Type="http://schemas.openxmlformats.org/officeDocument/2006/relationships/hyperlink" Target="https://views.cira.colostate.edu/iwdw/docs/emissions/WEP_Interim_Analysis_20200403.htm"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views.cira.colostate.edu/wiki/wiki/1120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vibe.cira.colostate.edu/iwdwx/Emissions/2016EMP" TargetMode="Externa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ews.cira.colostate.edu/wiki/wiki/9169"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www.epa.gov/air-emissions-modeling/2014-2016-version-7-air-emissions-modeling-platform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a:t>
            </a:fld>
            <a:endParaRPr lang="en-US"/>
          </a:p>
        </p:txBody>
      </p:sp>
      <p:sp>
        <p:nvSpPr>
          <p:cNvPr id="4" name="Title 3"/>
          <p:cNvSpPr>
            <a:spLocks noGrp="1"/>
          </p:cNvSpPr>
          <p:nvPr>
            <p:ph type="title"/>
          </p:nvPr>
        </p:nvSpPr>
        <p:spPr>
          <a:xfrm>
            <a:off x="1941672" y="1828800"/>
            <a:ext cx="8229600" cy="1828800"/>
          </a:xfrm>
        </p:spPr>
        <p:txBody>
          <a:bodyPr>
            <a:noAutofit/>
          </a:bodyPr>
          <a:lstStyle/>
          <a:p>
            <a:r>
              <a:rPr lang="en-US" sz="4800"/>
              <a:t>Quarterly Update on the National Inventory Collaborative</a:t>
            </a:r>
          </a:p>
        </p:txBody>
      </p:sp>
      <p:sp>
        <p:nvSpPr>
          <p:cNvPr id="7" name="Content Placeholder 1">
            <a:extLst>
              <a:ext uri="{FF2B5EF4-FFF2-40B4-BE49-F238E27FC236}">
                <a16:creationId xmlns:a16="http://schemas.microsoft.com/office/drawing/2014/main" id="{FFB31873-B0B8-C047-8D29-5A7341F3F0CC}"/>
              </a:ext>
            </a:extLst>
          </p:cNvPr>
          <p:cNvSpPr>
            <a:spLocks noGrp="1"/>
          </p:cNvSpPr>
          <p:nvPr>
            <p:ph idx="1"/>
          </p:nvPr>
        </p:nvSpPr>
        <p:spPr>
          <a:xfrm>
            <a:off x="1981200" y="4572000"/>
            <a:ext cx="8229600" cy="1600200"/>
          </a:xfrm>
        </p:spPr>
        <p:txBody>
          <a:bodyPr>
            <a:normAutofit/>
          </a:bodyPr>
          <a:lstStyle/>
          <a:p>
            <a:pPr marL="109728" indent="0">
              <a:buNone/>
            </a:pPr>
            <a:r>
              <a:rPr lang="en-US"/>
              <a:t>April 29, 2020</a:t>
            </a:r>
          </a:p>
        </p:txBody>
      </p:sp>
    </p:spTree>
    <p:extLst>
      <p:ext uri="{BB962C8B-B14F-4D97-AF65-F5344CB8AC3E}">
        <p14:creationId xmlns:p14="http://schemas.microsoft.com/office/powerpoint/2010/main" val="100395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92B74B-8B9E-4419-AC72-E79DD1EFFCFA}"/>
              </a:ext>
            </a:extLst>
          </p:cNvPr>
          <p:cNvPicPr>
            <a:picLocks noChangeAspect="1"/>
          </p:cNvPicPr>
          <p:nvPr/>
        </p:nvPicPr>
        <p:blipFill>
          <a:blip r:embed="rId3"/>
          <a:stretch>
            <a:fillRect/>
          </a:stretch>
        </p:blipFill>
        <p:spPr>
          <a:xfrm>
            <a:off x="1524000" y="427349"/>
            <a:ext cx="9197627" cy="6396741"/>
          </a:xfrm>
          <a:prstGeom prst="rect">
            <a:avLst/>
          </a:prstGeom>
        </p:spPr>
      </p:pic>
      <p:sp>
        <p:nvSpPr>
          <p:cNvPr id="3" name="TextBox 2">
            <a:extLst>
              <a:ext uri="{FF2B5EF4-FFF2-40B4-BE49-F238E27FC236}">
                <a16:creationId xmlns:a16="http://schemas.microsoft.com/office/drawing/2014/main" id="{910E65E9-726D-4458-B3BD-B601AFD80C8D}"/>
              </a:ext>
            </a:extLst>
          </p:cNvPr>
          <p:cNvSpPr txBox="1"/>
          <p:nvPr/>
        </p:nvSpPr>
        <p:spPr>
          <a:xfrm>
            <a:off x="1814384" y="228601"/>
            <a:ext cx="8839200" cy="461665"/>
          </a:xfrm>
          <a:prstGeom prst="rect">
            <a:avLst/>
          </a:prstGeom>
          <a:solidFill>
            <a:schemeClr val="bg1"/>
          </a:solid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Organizational Composition of Requests for the 2016v1 Platform</a:t>
            </a:r>
            <a:endParaRPr lang="en-US" sz="1400" b="1" i="1">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051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1736"/>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Some notes about the IWDW Data Request process</a:t>
            </a:r>
            <a:endParaRPr lang="en-US" sz="1400" b="1" i="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0F67E08-2A03-493E-90D3-579858FCF1E4}"/>
              </a:ext>
            </a:extLst>
          </p:cNvPr>
          <p:cNvSpPr txBox="1"/>
          <p:nvPr/>
        </p:nvSpPr>
        <p:spPr>
          <a:xfrm>
            <a:off x="1752600" y="609600"/>
            <a:ext cx="8458200" cy="6124754"/>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2000">
                <a:solidFill>
                  <a:schemeClr val="accent1">
                    <a:lumMod val="75000"/>
                  </a:schemeClr>
                </a:solidFill>
                <a:latin typeface="Times New Roman" panose="02020603050405020304" pitchFamily="18" charset="0"/>
                <a:cs typeface="Times New Roman" panose="02020603050405020304" pitchFamily="18" charset="0"/>
              </a:rPr>
              <a:t>Response times can vary greatly for:</a:t>
            </a:r>
          </a:p>
          <a:p>
            <a:pPr marL="742950" lvl="1" indent="-285750">
              <a:spcAft>
                <a:spcPts val="600"/>
              </a:spcAft>
              <a:buFont typeface="Arial" panose="020B0604020202020204" pitchFamily="34" charset="0"/>
              <a:buChar char="•"/>
            </a:pPr>
            <a:r>
              <a:rPr lang="en-US">
                <a:solidFill>
                  <a:schemeClr val="accent1">
                    <a:lumMod val="75000"/>
                  </a:schemeClr>
                </a:solidFill>
                <a:latin typeface="Times New Roman" panose="02020603050405020304" pitchFamily="18" charset="0"/>
                <a:cs typeface="Times New Roman" panose="02020603050405020304" pitchFamily="18" charset="0"/>
              </a:rPr>
              <a:t>Non-sponsor platforms</a:t>
            </a:r>
          </a:p>
          <a:p>
            <a:pPr marL="741363" lvl="2">
              <a:spcAft>
                <a:spcPts val="600"/>
              </a:spcAft>
            </a:pPr>
            <a:r>
              <a:rPr lang="en-US" sz="1600">
                <a:latin typeface="Times New Roman" panose="02020603050405020304" pitchFamily="18" charset="0"/>
                <a:cs typeface="Times New Roman" panose="02020603050405020304" pitchFamily="18" charset="0"/>
              </a:rPr>
              <a:t>Many requests will be filled the same day unless the request is for a modeling platform not funded by our sponsors (BLM, USFS, NPS) – in that case, priority must be given to sponsor-funded activities and data requests. We are a small shop (2 developers), so when multiple modeling platforms are “active” it can take a significant amount of time to process, organize, and ship the data for non-SFTP requests (i.e. large-volume requests – see the next bullet)</a:t>
            </a:r>
          </a:p>
          <a:p>
            <a:pPr marL="742950" lvl="1" indent="-285750">
              <a:spcAft>
                <a:spcPts val="600"/>
              </a:spcAft>
              <a:buFont typeface="Arial" panose="020B0604020202020204" pitchFamily="34" charset="0"/>
              <a:buChar char="•"/>
            </a:pPr>
            <a:r>
              <a:rPr lang="en-US">
                <a:solidFill>
                  <a:schemeClr val="accent1">
                    <a:lumMod val="75000"/>
                  </a:schemeClr>
                </a:solidFill>
                <a:latin typeface="Times New Roman" panose="02020603050405020304" pitchFamily="18" charset="0"/>
                <a:cs typeface="Times New Roman" panose="02020603050405020304" pitchFamily="18" charset="0"/>
              </a:rPr>
              <a:t>Very large volumes of data</a:t>
            </a:r>
          </a:p>
          <a:p>
            <a:pPr marL="741363" lvl="2">
              <a:spcAft>
                <a:spcPts val="600"/>
              </a:spcAft>
            </a:pPr>
            <a:r>
              <a:rPr lang="en-US" sz="1600">
                <a:latin typeface="Times New Roman" panose="02020603050405020304" pitchFamily="18" charset="0"/>
                <a:cs typeface="Times New Roman" panose="02020603050405020304" pitchFamily="18" charset="0"/>
              </a:rPr>
              <a:t>Requests that involve very large volumes of data that cannot be easily serviced via SFTP must be manually shipped by “snail mail” on physical hard drives, a process that can take some time depending upon other pending requests and higher-priority project activities (see the previous bullet)</a:t>
            </a:r>
          </a:p>
          <a:p>
            <a:pPr marL="285750" indent="-285750">
              <a:spcAft>
                <a:spcPts val="600"/>
              </a:spcAft>
              <a:buFont typeface="Arial" panose="020B0604020202020204" pitchFamily="34" charset="0"/>
              <a:buChar char="•"/>
            </a:pPr>
            <a:r>
              <a:rPr lang="en-US" sz="2000">
                <a:solidFill>
                  <a:schemeClr val="accent1">
                    <a:lumMod val="75000"/>
                  </a:schemeClr>
                </a:solidFill>
                <a:latin typeface="Times New Roman" panose="02020603050405020304" pitchFamily="18" charset="0"/>
                <a:cs typeface="Times New Roman" panose="02020603050405020304" pitchFamily="18" charset="0"/>
              </a:rPr>
              <a:t>SFTP is the preferred method of data transfer</a:t>
            </a:r>
          </a:p>
          <a:p>
            <a:pPr marL="284163" lvl="1">
              <a:spcAft>
                <a:spcPts val="600"/>
              </a:spcAft>
            </a:pPr>
            <a:r>
              <a:rPr lang="en-US" sz="1600">
                <a:latin typeface="Times New Roman" panose="02020603050405020304" pitchFamily="18" charset="0"/>
                <a:cs typeface="Times New Roman" panose="02020603050405020304" pitchFamily="18" charset="0"/>
              </a:rPr>
              <a:t>In the case of requests that can be serviced online, the recommended method of data is the Secure File Transfer Protocol (SFTP), which requires the user to download and install their SFTP client of choice.</a:t>
            </a:r>
          </a:p>
          <a:p>
            <a:pPr marL="285750" indent="-285750">
              <a:spcAft>
                <a:spcPts val="600"/>
              </a:spcAft>
              <a:buFont typeface="Arial" panose="020B0604020202020204" pitchFamily="34" charset="0"/>
              <a:buChar char="•"/>
            </a:pPr>
            <a:r>
              <a:rPr lang="en-US" sz="2000">
                <a:solidFill>
                  <a:schemeClr val="accent1">
                    <a:lumMod val="75000"/>
                  </a:schemeClr>
                </a:solidFill>
                <a:latin typeface="Times New Roman" panose="02020603050405020304" pitchFamily="18" charset="0"/>
                <a:cs typeface="Times New Roman" panose="02020603050405020304" pitchFamily="18" charset="0"/>
              </a:rPr>
              <a:t>Online transfer times can vary greatly</a:t>
            </a:r>
          </a:p>
          <a:p>
            <a:pPr marL="284163" lvl="1"/>
            <a:r>
              <a:rPr lang="en-US" sz="1600">
                <a:latin typeface="Times New Roman" panose="02020603050405020304" pitchFamily="18" charset="0"/>
                <a:cs typeface="Times New Roman" panose="02020603050405020304" pitchFamily="18" charset="0"/>
              </a:rPr>
              <a:t>The outgoing connection from the IWDW is a high-bandwidth, high-speed fiber optic connection, but the speed of online transfers is ultimately limited by the slowest leg of the Internet connection between the user and the IWDW file servers.</a:t>
            </a:r>
          </a:p>
        </p:txBody>
      </p:sp>
    </p:spTree>
    <p:extLst>
      <p:ext uri="{BB962C8B-B14F-4D97-AF65-F5344CB8AC3E}">
        <p14:creationId xmlns:p14="http://schemas.microsoft.com/office/powerpoint/2010/main" val="302570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a:xfrm>
            <a:off x="914400" y="1752606"/>
            <a:ext cx="10591800" cy="1829761"/>
          </a:xfrm>
        </p:spPr>
        <p:txBody>
          <a:bodyPr/>
          <a:lstStyle/>
          <a:p>
            <a:pPr algn="l"/>
            <a:r>
              <a:rPr lang="en-US"/>
              <a:t>2016v1 Update, Issues Discovered, and CMV Correction</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Alison </a:t>
            </a:r>
            <a:r>
              <a:rPr lang="en-US" err="1"/>
              <a:t>Eyth</a:t>
            </a:r>
            <a:r>
              <a:rPr lang="en-US"/>
              <a:t>, EPA OAQPS</a:t>
            </a:r>
          </a:p>
        </p:txBody>
      </p:sp>
    </p:spTree>
    <p:extLst>
      <p:ext uri="{BB962C8B-B14F-4D97-AF65-F5344CB8AC3E}">
        <p14:creationId xmlns:p14="http://schemas.microsoft.com/office/powerpoint/2010/main" val="22923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4AE5E-F928-064B-972A-2E591040C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174" y="1120811"/>
            <a:ext cx="5036858" cy="5652263"/>
          </a:xfrm>
          <a:prstGeom prst="rect">
            <a:avLst/>
          </a:prstGeom>
          <a:ln>
            <a:solidFill>
              <a:schemeClr val="accent1"/>
            </a:solidFill>
          </a:ln>
        </p:spPr>
      </p:pic>
      <p:sp>
        <p:nvSpPr>
          <p:cNvPr id="2" name="Content Placeholder 1"/>
          <p:cNvSpPr>
            <a:spLocks noGrp="1"/>
          </p:cNvSpPr>
          <p:nvPr>
            <p:ph idx="1"/>
          </p:nvPr>
        </p:nvSpPr>
        <p:spPr>
          <a:xfrm>
            <a:off x="533400" y="1208079"/>
            <a:ext cx="4876800" cy="5199869"/>
          </a:xfrm>
          <a:solidFill>
            <a:schemeClr val="bg1"/>
          </a:solidFill>
        </p:spPr>
        <p:txBody>
          <a:bodyPr>
            <a:normAutofit lnSpcReduction="10000"/>
          </a:bodyPr>
          <a:lstStyle/>
          <a:p>
            <a:pPr>
              <a:spcBef>
                <a:spcPts val="0"/>
              </a:spcBef>
              <a:spcAft>
                <a:spcPts val="600"/>
              </a:spcAft>
            </a:pPr>
            <a:r>
              <a:rPr lang="en-US" sz="2400" u="sng"/>
              <a:t>Final Specification Sheets now Available </a:t>
            </a:r>
          </a:p>
          <a:p>
            <a:pPr>
              <a:spcBef>
                <a:spcPts val="0"/>
              </a:spcBef>
              <a:spcAft>
                <a:spcPts val="600"/>
              </a:spcAft>
            </a:pPr>
            <a:r>
              <a:rPr lang="en-US" sz="2400"/>
              <a:t>27 documents in a standardized format</a:t>
            </a:r>
          </a:p>
          <a:p>
            <a:pPr>
              <a:spcBef>
                <a:spcPts val="0"/>
              </a:spcBef>
              <a:spcAft>
                <a:spcPts val="600"/>
              </a:spcAft>
            </a:pPr>
            <a:r>
              <a:rPr lang="en-US" sz="2400"/>
              <a:t>Describe the sector, the SCCs/sources included in the sector, data sources, processing methods</a:t>
            </a:r>
          </a:p>
          <a:p>
            <a:pPr>
              <a:spcBef>
                <a:spcPts val="0"/>
              </a:spcBef>
              <a:spcAft>
                <a:spcPts val="600"/>
              </a:spcAft>
            </a:pPr>
            <a:r>
              <a:rPr lang="en-US" sz="2400"/>
              <a:t>Graphical and tabular summaries of the data (IWDW, LADCO)</a:t>
            </a:r>
          </a:p>
          <a:p>
            <a:pPr>
              <a:spcBef>
                <a:spcPts val="0"/>
              </a:spcBef>
              <a:spcAft>
                <a:spcPts val="600"/>
              </a:spcAft>
            </a:pPr>
            <a:r>
              <a:rPr lang="en-US" sz="2400"/>
              <a:t>Canadian inventory and Meteorological performance also available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13</a:t>
            </a:fld>
            <a:endParaRPr lang="en-US"/>
          </a:p>
        </p:txBody>
      </p:sp>
      <p:sp>
        <p:nvSpPr>
          <p:cNvPr id="4" name="Title 3"/>
          <p:cNvSpPr>
            <a:spLocks noGrp="1"/>
          </p:cNvSpPr>
          <p:nvPr>
            <p:ph type="title"/>
          </p:nvPr>
        </p:nvSpPr>
        <p:spPr>
          <a:xfrm>
            <a:off x="533400" y="103180"/>
            <a:ext cx="9637872" cy="1143000"/>
          </a:xfrm>
        </p:spPr>
        <p:txBody>
          <a:bodyPr>
            <a:normAutofit/>
          </a:bodyPr>
          <a:lstStyle/>
          <a:p>
            <a:r>
              <a:rPr lang="en-US"/>
              <a:t>2016 v1 Release Documentation</a:t>
            </a:r>
          </a:p>
        </p:txBody>
      </p:sp>
    </p:spTree>
    <p:extLst>
      <p:ext uri="{BB962C8B-B14F-4D97-AF65-F5344CB8AC3E}">
        <p14:creationId xmlns:p14="http://schemas.microsoft.com/office/powerpoint/2010/main" val="117898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16BB8-5F73-430E-B220-40293B6026E8}"/>
              </a:ext>
            </a:extLst>
          </p:cNvPr>
          <p:cNvSpPr>
            <a:spLocks noGrp="1"/>
          </p:cNvSpPr>
          <p:nvPr>
            <p:ph idx="1"/>
          </p:nvPr>
        </p:nvSpPr>
        <p:spPr>
          <a:xfrm>
            <a:off x="609600" y="1481333"/>
            <a:ext cx="10972800" cy="4926616"/>
          </a:xfrm>
        </p:spPr>
        <p:txBody>
          <a:bodyPr>
            <a:normAutofit fontScale="85000" lnSpcReduction="20000"/>
          </a:bodyPr>
          <a:lstStyle/>
          <a:p>
            <a:pPr>
              <a:spcAft>
                <a:spcPts val="600"/>
              </a:spcAft>
            </a:pPr>
            <a:r>
              <a:rPr lang="en-US"/>
              <a:t>A new page is available from the 2016v1 platform release page that lists data updates and known issues</a:t>
            </a:r>
          </a:p>
          <a:p>
            <a:pPr>
              <a:spcAft>
                <a:spcPts val="600"/>
              </a:spcAft>
            </a:pPr>
            <a:r>
              <a:rPr lang="en-US"/>
              <a:t>Data updates include topics to be discussed on this webinar</a:t>
            </a:r>
          </a:p>
          <a:p>
            <a:pPr lvl="1">
              <a:spcAft>
                <a:spcPts val="600"/>
              </a:spcAft>
            </a:pPr>
            <a:r>
              <a:rPr lang="en-US"/>
              <a:t>WRAP oil and gas data SMOKE inputs and scripts released on IWDW (April, 2020)</a:t>
            </a:r>
          </a:p>
          <a:p>
            <a:pPr lvl="1">
              <a:spcAft>
                <a:spcPts val="600"/>
              </a:spcAft>
            </a:pPr>
            <a:r>
              <a:rPr lang="en-US"/>
              <a:t>Commercial Marine Vessel (CMV) updates incorporated into release (February, 2020)</a:t>
            </a:r>
          </a:p>
          <a:p>
            <a:pPr lvl="1">
              <a:spcAft>
                <a:spcPts val="600"/>
              </a:spcAft>
            </a:pPr>
            <a:r>
              <a:rPr lang="en-US"/>
              <a:t>Updated IPM projection from January, 2020 (including flat files)</a:t>
            </a:r>
          </a:p>
          <a:p>
            <a:pPr>
              <a:spcAft>
                <a:spcPts val="600"/>
              </a:spcAft>
            </a:pPr>
            <a:r>
              <a:rPr lang="en-US"/>
              <a:t>Known Issues</a:t>
            </a:r>
          </a:p>
          <a:p>
            <a:pPr lvl="1">
              <a:spcAft>
                <a:spcPts val="600"/>
              </a:spcAft>
            </a:pPr>
            <a:r>
              <a:rPr lang="en-US"/>
              <a:t>Missing emissions from </a:t>
            </a:r>
            <a:r>
              <a:rPr lang="en-US" err="1"/>
              <a:t>Soberanes</a:t>
            </a:r>
            <a:r>
              <a:rPr lang="en-US"/>
              <a:t> fire on July 26, 2016</a:t>
            </a:r>
          </a:p>
          <a:p>
            <a:pPr>
              <a:spcAft>
                <a:spcPts val="600"/>
              </a:spcAft>
            </a:pPr>
            <a:r>
              <a:rPr lang="en-US"/>
              <a:t>Coming soon: ERTAC base and future year inventories</a:t>
            </a:r>
          </a:p>
          <a:p>
            <a:pPr>
              <a:spcAft>
                <a:spcPts val="600"/>
              </a:spcAft>
            </a:pPr>
            <a:r>
              <a:rPr lang="en-US"/>
              <a:t>Data summaries: </a:t>
            </a:r>
            <a:r>
              <a:rPr lang="en-US">
                <a:hlinkClick r:id="rId3"/>
              </a:rPr>
              <a:t>ftp://newftp.epa.gov/air/emismod/2016/v1/reports/</a:t>
            </a:r>
            <a:r>
              <a:rPr lang="en-US"/>
              <a:t> </a:t>
            </a:r>
          </a:p>
          <a:p>
            <a:pPr lvl="1">
              <a:spcAft>
                <a:spcPts val="600"/>
              </a:spcAft>
            </a:pPr>
            <a:r>
              <a:rPr lang="en-US"/>
              <a:t>Updated to match new CMV</a:t>
            </a:r>
          </a:p>
          <a:p>
            <a:pPr lvl="1">
              <a:spcAft>
                <a:spcPts val="600"/>
              </a:spcAft>
            </a:pPr>
            <a:r>
              <a:rPr lang="en-US"/>
              <a:t>Other summaries added periodically as needs are identified</a:t>
            </a:r>
          </a:p>
          <a:p>
            <a:pPr lvl="1"/>
            <a:endParaRPr lang="en-US"/>
          </a:p>
        </p:txBody>
      </p:sp>
      <p:sp>
        <p:nvSpPr>
          <p:cNvPr id="3" name="Slide Number Placeholder 2">
            <a:extLst>
              <a:ext uri="{FF2B5EF4-FFF2-40B4-BE49-F238E27FC236}">
                <a16:creationId xmlns:a16="http://schemas.microsoft.com/office/drawing/2014/main" id="{162A0F57-FA35-415F-BEB0-8D2F469FD041}"/>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4" name="Title 3">
            <a:extLst>
              <a:ext uri="{FF2B5EF4-FFF2-40B4-BE49-F238E27FC236}">
                <a16:creationId xmlns:a16="http://schemas.microsoft.com/office/drawing/2014/main" id="{39900560-2B4F-4792-AD26-C20A4D90D20B}"/>
              </a:ext>
            </a:extLst>
          </p:cNvPr>
          <p:cNvSpPr>
            <a:spLocks noGrp="1"/>
          </p:cNvSpPr>
          <p:nvPr>
            <p:ph type="title"/>
          </p:nvPr>
        </p:nvSpPr>
        <p:spPr/>
        <p:txBody>
          <a:bodyPr/>
          <a:lstStyle/>
          <a:p>
            <a:r>
              <a:rPr lang="en-US"/>
              <a:t>Data Updates and Known Issues</a:t>
            </a:r>
          </a:p>
        </p:txBody>
      </p:sp>
    </p:spTree>
    <p:extLst>
      <p:ext uri="{BB962C8B-B14F-4D97-AF65-F5344CB8AC3E}">
        <p14:creationId xmlns:p14="http://schemas.microsoft.com/office/powerpoint/2010/main" val="3949018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5213C-DB0A-4E8A-B3C3-79A0C883AEF7}"/>
              </a:ext>
            </a:extLst>
          </p:cNvPr>
          <p:cNvSpPr>
            <a:spLocks noGrp="1"/>
          </p:cNvSpPr>
          <p:nvPr>
            <p:ph idx="1"/>
          </p:nvPr>
        </p:nvSpPr>
        <p:spPr>
          <a:xfrm>
            <a:off x="609600" y="1381779"/>
            <a:ext cx="10820400" cy="5102030"/>
          </a:xfrm>
        </p:spPr>
        <p:txBody>
          <a:bodyPr>
            <a:normAutofit fontScale="85000" lnSpcReduction="20000"/>
          </a:bodyPr>
          <a:lstStyle/>
          <a:p>
            <a:pPr>
              <a:spcAft>
                <a:spcPts val="600"/>
              </a:spcAft>
            </a:pPr>
            <a:r>
              <a:rPr lang="en-US" sz="3100"/>
              <a:t>The first version of the 2016v1 C1C2 and C3 CMV inventories was released in September</a:t>
            </a:r>
          </a:p>
          <a:p>
            <a:pPr lvl="1">
              <a:spcAft>
                <a:spcPts val="600"/>
              </a:spcAft>
            </a:pPr>
            <a:r>
              <a:rPr lang="en-US" sz="2600"/>
              <a:t>Some anomalies were found as EPA prepared to use the data</a:t>
            </a:r>
          </a:p>
          <a:p>
            <a:pPr>
              <a:spcAft>
                <a:spcPts val="600"/>
              </a:spcAft>
            </a:pPr>
            <a:r>
              <a:rPr lang="en-US" sz="3100"/>
              <a:t>Some days and locations had particularly high values</a:t>
            </a:r>
          </a:p>
          <a:p>
            <a:pPr lvl="1">
              <a:spcAft>
                <a:spcPts val="600"/>
              </a:spcAft>
            </a:pPr>
            <a:r>
              <a:rPr lang="en-US" sz="2600"/>
              <a:t>Many of the high values were from data being aggregated to a single time step when ships were stationary (aka “hoteling”)</a:t>
            </a:r>
          </a:p>
          <a:p>
            <a:pPr lvl="1">
              <a:spcAft>
                <a:spcPts val="600"/>
              </a:spcAft>
            </a:pPr>
            <a:r>
              <a:rPr lang="en-US" sz="2600"/>
              <a:t>Hoteling emissions were spread out over the period of the hoteling </a:t>
            </a:r>
          </a:p>
          <a:p>
            <a:pPr lvl="2">
              <a:spcAft>
                <a:spcPts val="600"/>
              </a:spcAft>
            </a:pPr>
            <a:r>
              <a:rPr lang="en-US" sz="2300"/>
              <a:t>Emissions were truncated if hoteling was &gt; 400 hours</a:t>
            </a:r>
          </a:p>
          <a:p>
            <a:pPr>
              <a:spcAft>
                <a:spcPts val="600"/>
              </a:spcAft>
            </a:pPr>
            <a:r>
              <a:rPr lang="en-US"/>
              <a:t>CMV emissions were updated to match day of week from 2017</a:t>
            </a:r>
          </a:p>
          <a:p>
            <a:pPr>
              <a:spcAft>
                <a:spcPts val="600"/>
              </a:spcAft>
            </a:pPr>
            <a:r>
              <a:rPr lang="en-US"/>
              <a:t>New C3 and C1C2 inventories were created for base and future years, along with updated run scripts</a:t>
            </a:r>
          </a:p>
          <a:p>
            <a:pPr lvl="1">
              <a:spcAft>
                <a:spcPts val="600"/>
              </a:spcAft>
            </a:pPr>
            <a:r>
              <a:rPr lang="en-US"/>
              <a:t>Updated SMOKE inputs and outputs are now part of the data on the IWDW</a:t>
            </a:r>
          </a:p>
          <a:p>
            <a:pPr lvl="1">
              <a:spcAft>
                <a:spcPts val="600"/>
              </a:spcAft>
            </a:pPr>
            <a:r>
              <a:rPr lang="en-US"/>
              <a:t>Also available on </a:t>
            </a:r>
            <a:r>
              <a:rPr lang="en-US">
                <a:hlinkClick r:id="rId3"/>
              </a:rPr>
              <a:t>ftp://newftp.epa.gov/air/emismod/2016/v1/</a:t>
            </a:r>
            <a:r>
              <a:rPr lang="en-US"/>
              <a:t> </a:t>
            </a:r>
          </a:p>
          <a:p>
            <a:pPr>
              <a:spcAft>
                <a:spcPts val="600"/>
              </a:spcAft>
            </a:pPr>
            <a:endParaRPr lang="en-US" sz="2900"/>
          </a:p>
          <a:p>
            <a:pPr lvl="1"/>
            <a:endParaRPr lang="en-US"/>
          </a:p>
          <a:p>
            <a:endParaRPr lang="en-US"/>
          </a:p>
          <a:p>
            <a:endParaRPr lang="en-US"/>
          </a:p>
          <a:p>
            <a:endParaRPr lang="en-US"/>
          </a:p>
        </p:txBody>
      </p:sp>
      <p:sp>
        <p:nvSpPr>
          <p:cNvPr id="3" name="Slide Number Placeholder 2">
            <a:extLst>
              <a:ext uri="{FF2B5EF4-FFF2-40B4-BE49-F238E27FC236}">
                <a16:creationId xmlns:a16="http://schemas.microsoft.com/office/drawing/2014/main" id="{0202071C-887E-47D4-83C7-2096FB9134A7}"/>
              </a:ext>
            </a:extLst>
          </p:cNvPr>
          <p:cNvSpPr>
            <a:spLocks noGrp="1"/>
          </p:cNvSpPr>
          <p:nvPr>
            <p:ph type="sldNum" sz="quarter" idx="12"/>
          </p:nvPr>
        </p:nvSpPr>
        <p:spPr/>
        <p:txBody>
          <a:bodyPr/>
          <a:lstStyle/>
          <a:p>
            <a:fld id="{61C894BD-DCE2-4A96-A9AF-225BBEAC2A40}" type="slidenum">
              <a:rPr lang="en-US" smtClean="0"/>
              <a:pPr/>
              <a:t>15</a:t>
            </a:fld>
            <a:endParaRPr lang="en-US"/>
          </a:p>
        </p:txBody>
      </p:sp>
      <p:sp>
        <p:nvSpPr>
          <p:cNvPr id="4" name="Title 3">
            <a:extLst>
              <a:ext uri="{FF2B5EF4-FFF2-40B4-BE49-F238E27FC236}">
                <a16:creationId xmlns:a16="http://schemas.microsoft.com/office/drawing/2014/main" id="{F06D0447-B0D7-4B90-8C0F-87F220AFA28B}"/>
              </a:ext>
            </a:extLst>
          </p:cNvPr>
          <p:cNvSpPr>
            <a:spLocks noGrp="1"/>
          </p:cNvSpPr>
          <p:nvPr>
            <p:ph type="title"/>
          </p:nvPr>
        </p:nvSpPr>
        <p:spPr/>
        <p:txBody>
          <a:bodyPr>
            <a:normAutofit fontScale="90000"/>
          </a:bodyPr>
          <a:lstStyle/>
          <a:p>
            <a:r>
              <a:rPr lang="en-US"/>
              <a:t>Commercial Marine Vessel Updates since September</a:t>
            </a:r>
          </a:p>
        </p:txBody>
      </p:sp>
    </p:spTree>
    <p:extLst>
      <p:ext uri="{BB962C8B-B14F-4D97-AF65-F5344CB8AC3E}">
        <p14:creationId xmlns:p14="http://schemas.microsoft.com/office/powerpoint/2010/main" val="222495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New IPM EGU Projection</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Serpil </a:t>
            </a:r>
            <a:r>
              <a:rPr lang="en-US" err="1"/>
              <a:t>Kayin</a:t>
            </a:r>
            <a:r>
              <a:rPr lang="en-US"/>
              <a:t>, EPA OAQPS</a:t>
            </a:r>
          </a:p>
        </p:txBody>
      </p:sp>
    </p:spTree>
    <p:extLst>
      <p:ext uri="{BB962C8B-B14F-4D97-AF65-F5344CB8AC3E}">
        <p14:creationId xmlns:p14="http://schemas.microsoft.com/office/powerpoint/2010/main" val="282716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868-1933-4BFE-921D-0DE2C0FA2FAE}"/>
              </a:ext>
            </a:extLst>
          </p:cNvPr>
          <p:cNvSpPr>
            <a:spLocks noGrp="1"/>
          </p:cNvSpPr>
          <p:nvPr>
            <p:ph type="title"/>
          </p:nvPr>
        </p:nvSpPr>
        <p:spPr>
          <a:xfrm>
            <a:off x="609600" y="142672"/>
            <a:ext cx="11125200" cy="1320800"/>
          </a:xfrm>
        </p:spPr>
        <p:txBody>
          <a:bodyPr>
            <a:noAutofit/>
          </a:bodyPr>
          <a:lstStyle/>
          <a:p>
            <a:r>
              <a:rPr lang="en-US" sz="3200"/>
              <a:t>Incremental Updates in the IPM January 2020 Reference Case from the May 2019 Reference Case </a:t>
            </a:r>
          </a:p>
        </p:txBody>
      </p:sp>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457200" y="1600200"/>
            <a:ext cx="11125200" cy="4876800"/>
          </a:xfrm>
        </p:spPr>
        <p:txBody>
          <a:bodyPr>
            <a:normAutofit fontScale="77500" lnSpcReduction="20000"/>
          </a:bodyPr>
          <a:lstStyle/>
          <a:p>
            <a:pPr>
              <a:spcAft>
                <a:spcPts val="600"/>
              </a:spcAft>
            </a:pPr>
            <a:r>
              <a:rPr lang="en-US"/>
              <a:t>Updated Renewable Costs and Capacity Credits</a:t>
            </a:r>
          </a:p>
          <a:p>
            <a:pPr lvl="1">
              <a:spcAft>
                <a:spcPts val="600"/>
              </a:spcAft>
            </a:pPr>
            <a:r>
              <a:rPr lang="en-US"/>
              <a:t>May 2019 Reference Case with battery storage, solar PV, solar CSP and onshore wind technology cost assumptions from NREL ATB 2019 mid case. The offshore wind technology cost assumptions from NREL ATB 2019 mid case are approximately modeled by scaling the capital costs and FOM in May 2019 Reference Case . The capacity credit assumptions for solar and wind technologies were also updated.</a:t>
            </a:r>
          </a:p>
          <a:p>
            <a:pPr>
              <a:spcAft>
                <a:spcPts val="600"/>
              </a:spcAft>
            </a:pPr>
            <a:r>
              <a:rPr lang="en-US"/>
              <a:t>Implemented the following mandates.</a:t>
            </a:r>
          </a:p>
          <a:p>
            <a:pPr lvl="1">
              <a:spcAft>
                <a:spcPts val="600"/>
              </a:spcAft>
            </a:pPr>
            <a:r>
              <a:rPr lang="en-US"/>
              <a:t>Offshore wind requirements in MD. NJ, CT,  MA and NY.</a:t>
            </a:r>
          </a:p>
          <a:p>
            <a:pPr lvl="1">
              <a:spcAft>
                <a:spcPts val="600"/>
              </a:spcAft>
            </a:pPr>
            <a:r>
              <a:rPr lang="en-US"/>
              <a:t>Clean energy standards in CA, NM, NV, NY and WA, </a:t>
            </a:r>
          </a:p>
          <a:p>
            <a:pPr lvl="1">
              <a:spcAft>
                <a:spcPts val="600"/>
              </a:spcAft>
            </a:pPr>
            <a:r>
              <a:rPr lang="en-US"/>
              <a:t>RPS updates in CA, DC, MD, ME, NM, NV, NY, OH and WA.</a:t>
            </a:r>
          </a:p>
          <a:p>
            <a:pPr>
              <a:spcAft>
                <a:spcPts val="600"/>
              </a:spcAft>
            </a:pPr>
            <a:r>
              <a:rPr lang="en-US"/>
              <a:t>Implemented ACE rule and 45Q.</a:t>
            </a:r>
          </a:p>
          <a:p>
            <a:pPr>
              <a:spcAft>
                <a:spcPts val="600"/>
              </a:spcAft>
            </a:pPr>
            <a:r>
              <a:rPr lang="en-US"/>
              <a:t>Implemented NEEDS updates from “NEEDS Quarterly Update for January 2020” which brings over 10 GW of retirements of which 4 GW is coal units.</a:t>
            </a:r>
          </a:p>
          <a:p>
            <a:r>
              <a:rPr lang="en-US"/>
              <a:t>BART rate limit updates in UT</a:t>
            </a:r>
          </a:p>
          <a:p>
            <a:endParaRPr lang="en-US"/>
          </a:p>
        </p:txBody>
      </p:sp>
    </p:spTree>
    <p:extLst>
      <p:ext uri="{BB962C8B-B14F-4D97-AF65-F5344CB8AC3E}">
        <p14:creationId xmlns:p14="http://schemas.microsoft.com/office/powerpoint/2010/main" val="213170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838200" y="438150"/>
            <a:ext cx="11049000" cy="6191250"/>
          </a:xfrm>
          <a:solidFill>
            <a:schemeClr val="bg1"/>
          </a:solidFill>
        </p:spPr>
        <p:txBody>
          <a:bodyPr/>
          <a:lstStyle/>
          <a:p>
            <a:pPr marL="0" indent="0">
              <a:buNone/>
            </a:pPr>
            <a:r>
              <a:rPr lang="en-US">
                <a:solidFill>
                  <a:schemeClr val="tx2"/>
                </a:solidFill>
              </a:rPr>
              <a:t>National Annual Generation (Historic, May 2019 and Jan 2020 2019 Reference Cases</a:t>
            </a:r>
          </a:p>
          <a:p>
            <a:pPr marL="0" indent="0">
              <a:buNone/>
            </a:pPr>
            <a:endParaRPr lang="en-US"/>
          </a:p>
        </p:txBody>
      </p:sp>
      <p:pic>
        <p:nvPicPr>
          <p:cNvPr id="8" name="Picture 7">
            <a:extLst>
              <a:ext uri="{FF2B5EF4-FFF2-40B4-BE49-F238E27FC236}">
                <a16:creationId xmlns:a16="http://schemas.microsoft.com/office/drawing/2014/main" id="{E325A285-BDA9-4D8A-B972-B7B8A6CC2FF6}"/>
              </a:ext>
            </a:extLst>
          </p:cNvPr>
          <p:cNvPicPr>
            <a:picLocks noChangeAspect="1"/>
          </p:cNvPicPr>
          <p:nvPr/>
        </p:nvPicPr>
        <p:blipFill>
          <a:blip r:embed="rId3"/>
          <a:stretch>
            <a:fillRect/>
          </a:stretch>
        </p:blipFill>
        <p:spPr>
          <a:xfrm>
            <a:off x="1913238" y="1246573"/>
            <a:ext cx="8365524" cy="4991990"/>
          </a:xfrm>
          <a:prstGeom prst="rect">
            <a:avLst/>
          </a:prstGeom>
        </p:spPr>
      </p:pic>
      <p:sp>
        <p:nvSpPr>
          <p:cNvPr id="9" name="Rectangle 8">
            <a:extLst>
              <a:ext uri="{FF2B5EF4-FFF2-40B4-BE49-F238E27FC236}">
                <a16:creationId xmlns:a16="http://schemas.microsoft.com/office/drawing/2014/main" id="{9E4CE9A8-E449-4D14-8E9B-2F19BA429BF3}"/>
              </a:ext>
            </a:extLst>
          </p:cNvPr>
          <p:cNvSpPr/>
          <p:nvPr/>
        </p:nvSpPr>
        <p:spPr>
          <a:xfrm>
            <a:off x="2152650" y="6210986"/>
            <a:ext cx="6962775" cy="276999"/>
          </a:xfrm>
          <a:prstGeom prst="rect">
            <a:avLst/>
          </a:prstGeom>
        </p:spPr>
        <p:txBody>
          <a:bodyPr wrap="square">
            <a:spAutoFit/>
          </a:bodyPr>
          <a:lstStyle/>
          <a:p>
            <a:r>
              <a:rPr lang="en-US" sz="1200"/>
              <a:t>*Historical data is still under development.</a:t>
            </a:r>
          </a:p>
        </p:txBody>
      </p:sp>
    </p:spTree>
    <p:extLst>
      <p:ext uri="{BB962C8B-B14F-4D97-AF65-F5344CB8AC3E}">
        <p14:creationId xmlns:p14="http://schemas.microsoft.com/office/powerpoint/2010/main" val="1747445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868-1933-4BFE-921D-0DE2C0FA2FAE}"/>
              </a:ext>
            </a:extLst>
          </p:cNvPr>
          <p:cNvSpPr>
            <a:spLocks noGrp="1"/>
          </p:cNvSpPr>
          <p:nvPr>
            <p:ph type="title"/>
          </p:nvPr>
        </p:nvSpPr>
        <p:spPr>
          <a:xfrm>
            <a:off x="1219200" y="194548"/>
            <a:ext cx="10515600" cy="763446"/>
          </a:xfrm>
        </p:spPr>
        <p:txBody>
          <a:bodyPr>
            <a:normAutofit fontScale="90000"/>
          </a:bodyPr>
          <a:lstStyle/>
          <a:p>
            <a:r>
              <a:rPr lang="en-US" sz="3200"/>
              <a:t>SO2, NOx, and CO2 Emissions in May 2019 and </a:t>
            </a:r>
            <a:br>
              <a:rPr lang="en-US" sz="3200"/>
            </a:br>
            <a:r>
              <a:rPr lang="en-US" sz="3200"/>
              <a:t>January 2020 Reference Cases</a:t>
            </a:r>
          </a:p>
        </p:txBody>
      </p:sp>
      <p:pic>
        <p:nvPicPr>
          <p:cNvPr id="3" name="Picture 2">
            <a:extLst>
              <a:ext uri="{FF2B5EF4-FFF2-40B4-BE49-F238E27FC236}">
                <a16:creationId xmlns:a16="http://schemas.microsoft.com/office/drawing/2014/main" id="{17A66CD4-8AF9-43EA-872F-E6C96A854F92}"/>
              </a:ext>
            </a:extLst>
          </p:cNvPr>
          <p:cNvPicPr>
            <a:picLocks noChangeAspect="1"/>
          </p:cNvPicPr>
          <p:nvPr/>
        </p:nvPicPr>
        <p:blipFill>
          <a:blip r:embed="rId2"/>
          <a:stretch>
            <a:fillRect/>
          </a:stretch>
        </p:blipFill>
        <p:spPr>
          <a:xfrm>
            <a:off x="1219200" y="1204604"/>
            <a:ext cx="9563307" cy="5638800"/>
          </a:xfrm>
          <a:prstGeom prst="rect">
            <a:avLst/>
          </a:prstGeom>
        </p:spPr>
      </p:pic>
    </p:spTree>
    <p:extLst>
      <p:ext uri="{BB962C8B-B14F-4D97-AF65-F5344CB8AC3E}">
        <p14:creationId xmlns:p14="http://schemas.microsoft.com/office/powerpoint/2010/main" val="269536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a:t>
            </a:fld>
            <a:endParaRPr lang="en-US"/>
          </a:p>
        </p:txBody>
      </p:sp>
      <p:sp>
        <p:nvSpPr>
          <p:cNvPr id="9" name="TextBox 8"/>
          <p:cNvSpPr txBox="1"/>
          <p:nvPr/>
        </p:nvSpPr>
        <p:spPr>
          <a:xfrm>
            <a:off x="5394008" y="1254363"/>
            <a:ext cx="4960145" cy="4708981"/>
          </a:xfrm>
          <a:prstGeom prst="rect">
            <a:avLst/>
          </a:prstGeom>
          <a:noFill/>
        </p:spPr>
        <p:txBody>
          <a:bodyPr wrap="square" rtlCol="0">
            <a:spAutoFit/>
          </a:bodyPr>
          <a:lstStyle/>
          <a:p>
            <a:pPr marL="285750" indent="-285750">
              <a:buFont typeface="Arial" panose="020B0604020202020204" pitchFamily="34" charset="0"/>
              <a:buChar char="•"/>
            </a:pPr>
            <a:r>
              <a:rPr lang="en-US" sz="2000"/>
              <a:t>Each workgroup will give a ~5 minute update describing their work on the 2016v1 platform.</a:t>
            </a:r>
          </a:p>
          <a:p>
            <a:pPr marL="285750" indent="-285750">
              <a:buFont typeface="Arial" panose="020B0604020202020204" pitchFamily="34" charset="0"/>
              <a:buChar char="•"/>
            </a:pPr>
            <a:r>
              <a:rPr lang="en-US" sz="2000"/>
              <a:t>All call participants will remain on mute during the webinar.</a:t>
            </a:r>
          </a:p>
          <a:p>
            <a:pPr marL="285750" indent="-285750">
              <a:buFont typeface="Arial" panose="020B0604020202020204" pitchFamily="34" charset="0"/>
              <a:buChar char="•"/>
            </a:pPr>
            <a:r>
              <a:rPr lang="en-US" sz="2000">
                <a:solidFill>
                  <a:srgbClr val="C00000"/>
                </a:solidFill>
              </a:rPr>
              <a:t>Type your questions into the question box on the webinar client.</a:t>
            </a:r>
          </a:p>
          <a:p>
            <a:pPr marL="285750" indent="-285750">
              <a:buFont typeface="Arial" panose="020B0604020202020204" pitchFamily="34" charset="0"/>
              <a:buChar char="•"/>
            </a:pPr>
            <a:r>
              <a:rPr lang="en-US" sz="2000"/>
              <a:t>We will try to answer questions at the end of the webinar. </a:t>
            </a:r>
          </a:p>
          <a:p>
            <a:pPr marL="285750" indent="-285750">
              <a:buFont typeface="Arial" panose="020B0604020202020204" pitchFamily="34" charset="0"/>
              <a:buChar char="•"/>
            </a:pPr>
            <a:r>
              <a:rPr lang="en-US" sz="2000"/>
              <a:t>We will create a Q&amp;A document following the webinar and post with the meeting notes on the Collaborative Wiki: </a:t>
            </a:r>
            <a:r>
              <a:rPr lang="en-US" sz="2000">
                <a:hlinkClick r:id="rId2"/>
              </a:rPr>
              <a:t>http://views.cira.colostate.edu/wiki/wiki/9169</a:t>
            </a:r>
            <a:r>
              <a:rPr lang="en-US" sz="200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007" y="1447801"/>
            <a:ext cx="3530571" cy="4249967"/>
          </a:xfrm>
          <a:prstGeom prst="rect">
            <a:avLst/>
          </a:prstGeom>
          <a:ln>
            <a:solidFill>
              <a:schemeClr val="accent2"/>
            </a:solidFill>
          </a:ln>
        </p:spPr>
      </p:pic>
      <p:sp>
        <p:nvSpPr>
          <p:cNvPr id="11" name="Title 3">
            <a:extLst>
              <a:ext uri="{FF2B5EF4-FFF2-40B4-BE49-F238E27FC236}">
                <a16:creationId xmlns:a16="http://schemas.microsoft.com/office/drawing/2014/main" id="{9F167EDA-C2FD-2544-B436-EAA026D37A80}"/>
              </a:ext>
            </a:extLst>
          </p:cNvPr>
          <p:cNvSpPr>
            <a:spLocks noGrp="1"/>
          </p:cNvSpPr>
          <p:nvPr>
            <p:ph type="title"/>
          </p:nvPr>
        </p:nvSpPr>
        <p:spPr>
          <a:xfrm>
            <a:off x="1923279" y="228600"/>
            <a:ext cx="8229600" cy="1143000"/>
          </a:xfrm>
        </p:spPr>
        <p:txBody>
          <a:bodyPr>
            <a:noAutofit/>
          </a:bodyPr>
          <a:lstStyle/>
          <a:p>
            <a:r>
              <a:rPr lang="en-US" sz="3600"/>
              <a:t>Webinar Ground Rules: Questions?</a:t>
            </a:r>
          </a:p>
        </p:txBody>
      </p:sp>
      <p:cxnSp>
        <p:nvCxnSpPr>
          <p:cNvPr id="4" name="Straight Arrow Connector 3">
            <a:extLst>
              <a:ext uri="{FF2B5EF4-FFF2-40B4-BE49-F238E27FC236}">
                <a16:creationId xmlns:a16="http://schemas.microsoft.com/office/drawing/2014/main" id="{D7BC852E-98E5-1D4D-A754-91F595CB30C8}"/>
              </a:ext>
            </a:extLst>
          </p:cNvPr>
          <p:cNvCxnSpPr/>
          <p:nvPr/>
        </p:nvCxnSpPr>
        <p:spPr>
          <a:xfrm flipH="1">
            <a:off x="4038600" y="3200400"/>
            <a:ext cx="1676400" cy="12192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42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1903379" y="255630"/>
            <a:ext cx="8665766" cy="1335276"/>
          </a:xfrm>
        </p:spPr>
        <p:txBody>
          <a:bodyPr/>
          <a:lstStyle/>
          <a:p>
            <a:pPr marL="0" indent="0">
              <a:buNone/>
            </a:pPr>
            <a:r>
              <a:rPr lang="en-US">
                <a:solidFill>
                  <a:schemeClr val="tx2"/>
                </a:solidFill>
              </a:rPr>
              <a:t>Change in Ozone Season NO</a:t>
            </a:r>
            <a:r>
              <a:rPr lang="en-US" baseline="-25000">
                <a:solidFill>
                  <a:schemeClr val="tx2"/>
                </a:solidFill>
              </a:rPr>
              <a:t>X</a:t>
            </a:r>
            <a:r>
              <a:rPr lang="en-US">
                <a:solidFill>
                  <a:schemeClr val="tx2"/>
                </a:solidFill>
              </a:rPr>
              <a:t> in 2023 between the Jan 2020 and May 2019 Reference Cases, by state</a:t>
            </a:r>
          </a:p>
        </p:txBody>
      </p:sp>
      <p:pic>
        <p:nvPicPr>
          <p:cNvPr id="4" name="Picture 3">
            <a:extLst>
              <a:ext uri="{FF2B5EF4-FFF2-40B4-BE49-F238E27FC236}">
                <a16:creationId xmlns:a16="http://schemas.microsoft.com/office/drawing/2014/main" id="{841CEF96-6D6D-4334-8A87-BB62E097B303}"/>
              </a:ext>
            </a:extLst>
          </p:cNvPr>
          <p:cNvPicPr>
            <a:picLocks noChangeAspect="1"/>
          </p:cNvPicPr>
          <p:nvPr/>
        </p:nvPicPr>
        <p:blipFill>
          <a:blip r:embed="rId2"/>
          <a:stretch>
            <a:fillRect/>
          </a:stretch>
        </p:blipFill>
        <p:spPr>
          <a:xfrm>
            <a:off x="1903379" y="1072019"/>
            <a:ext cx="7933037" cy="5785981"/>
          </a:xfrm>
          <a:prstGeom prst="rect">
            <a:avLst/>
          </a:prstGeom>
        </p:spPr>
      </p:pic>
    </p:spTree>
    <p:extLst>
      <p:ext uri="{BB962C8B-B14F-4D97-AF65-F5344CB8AC3E}">
        <p14:creationId xmlns:p14="http://schemas.microsoft.com/office/powerpoint/2010/main" val="799710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1600200" y="114569"/>
            <a:ext cx="9601200" cy="1087123"/>
          </a:xfrm>
        </p:spPr>
        <p:txBody>
          <a:bodyPr>
            <a:normAutofit/>
          </a:bodyPr>
          <a:lstStyle/>
          <a:p>
            <a:pPr marL="0" indent="0">
              <a:buNone/>
            </a:pPr>
            <a:r>
              <a:rPr lang="en-US">
                <a:solidFill>
                  <a:schemeClr val="tx2"/>
                </a:solidFill>
              </a:rPr>
              <a:t>Change in SO2 emissions in 2030 between the Jan 2020 and the May 2019 Reference Cases, by state</a:t>
            </a:r>
          </a:p>
        </p:txBody>
      </p:sp>
      <p:pic>
        <p:nvPicPr>
          <p:cNvPr id="5" name="Picture 4">
            <a:extLst>
              <a:ext uri="{FF2B5EF4-FFF2-40B4-BE49-F238E27FC236}">
                <a16:creationId xmlns:a16="http://schemas.microsoft.com/office/drawing/2014/main" id="{9B268A1D-5A8A-4EB5-A01F-25BC7375B5B8}"/>
              </a:ext>
            </a:extLst>
          </p:cNvPr>
          <p:cNvPicPr>
            <a:picLocks noChangeAspect="1"/>
          </p:cNvPicPr>
          <p:nvPr/>
        </p:nvPicPr>
        <p:blipFill>
          <a:blip r:embed="rId2"/>
          <a:stretch>
            <a:fillRect/>
          </a:stretch>
        </p:blipFill>
        <p:spPr>
          <a:xfrm>
            <a:off x="2005914" y="1013255"/>
            <a:ext cx="8282708" cy="5730176"/>
          </a:xfrm>
          <a:prstGeom prst="rect">
            <a:avLst/>
          </a:prstGeom>
        </p:spPr>
      </p:pic>
    </p:spTree>
    <p:extLst>
      <p:ext uri="{BB962C8B-B14F-4D97-AF65-F5344CB8AC3E}">
        <p14:creationId xmlns:p14="http://schemas.microsoft.com/office/powerpoint/2010/main" val="3059355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868-1933-4BFE-921D-0DE2C0FA2FAE}"/>
              </a:ext>
            </a:extLst>
          </p:cNvPr>
          <p:cNvSpPr>
            <a:spLocks noGrp="1"/>
          </p:cNvSpPr>
          <p:nvPr>
            <p:ph type="title"/>
          </p:nvPr>
        </p:nvSpPr>
        <p:spPr>
          <a:xfrm>
            <a:off x="533400" y="364589"/>
            <a:ext cx="9920848" cy="673965"/>
          </a:xfrm>
        </p:spPr>
        <p:txBody>
          <a:bodyPr>
            <a:normAutofit fontScale="90000"/>
          </a:bodyPr>
          <a:lstStyle/>
          <a:p>
            <a:r>
              <a:rPr lang="en-US"/>
              <a:t>Links for the January 2020 Reference Case </a:t>
            </a:r>
          </a:p>
        </p:txBody>
      </p:sp>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517358" y="1143000"/>
            <a:ext cx="11277599" cy="4952999"/>
          </a:xfrm>
        </p:spPr>
        <p:txBody>
          <a:bodyPr>
            <a:normAutofit fontScale="92500" lnSpcReduction="10000"/>
          </a:bodyPr>
          <a:lstStyle/>
          <a:p>
            <a:pPr>
              <a:spcAft>
                <a:spcPts val="600"/>
              </a:spcAft>
            </a:pPr>
            <a:r>
              <a:rPr lang="en-US">
                <a:solidFill>
                  <a:srgbClr val="0070C0"/>
                </a:solidFill>
                <a:hlinkClick r:id="rId2">
                  <a:extLst>
                    <a:ext uri="{A12FA001-AC4F-418D-AE19-62706E023703}">
                      <ahyp:hlinkClr xmlns:ahyp="http://schemas.microsoft.com/office/drawing/2018/hyperlinkcolor" val="tx"/>
                    </a:ext>
                  </a:extLst>
                </a:hlinkClick>
              </a:rPr>
              <a:t>https://www.epa.gov/airmarkets/clean-air-markets-power-sector-modeling</a:t>
            </a:r>
            <a:endParaRPr lang="en-US">
              <a:solidFill>
                <a:srgbClr val="0070C0"/>
              </a:solidFill>
            </a:endParaRPr>
          </a:p>
          <a:p>
            <a:pPr>
              <a:spcAft>
                <a:spcPts val="600"/>
              </a:spcAft>
            </a:pPr>
            <a:r>
              <a:rPr lang="en-US">
                <a:solidFill>
                  <a:srgbClr val="0070C0"/>
                </a:solidFill>
                <a:hlinkClick r:id="rId3">
                  <a:extLst>
                    <a:ext uri="{A12FA001-AC4F-418D-AE19-62706E023703}">
                      <ahyp:hlinkClr xmlns:ahyp="http://schemas.microsoft.com/office/drawing/2018/hyperlinkcolor" val="tx"/>
                    </a:ext>
                  </a:extLst>
                </a:hlinkClick>
              </a:rPr>
              <a:t>https://www.epa.gov/airmarkets/epas-power-sector-modeling-platform-v6-using-ipm-january-2020-reference-case</a:t>
            </a:r>
            <a:endParaRPr lang="en-US">
              <a:solidFill>
                <a:srgbClr val="0070C0"/>
              </a:solidFill>
            </a:endParaRPr>
          </a:p>
          <a:p>
            <a:pPr>
              <a:spcAft>
                <a:spcPts val="600"/>
              </a:spcAft>
            </a:pPr>
            <a:r>
              <a:rPr lang="en-US">
                <a:solidFill>
                  <a:srgbClr val="0070C0"/>
                </a:solidFill>
                <a:hlinkClick r:id="rId4">
                  <a:extLst>
                    <a:ext uri="{A12FA001-AC4F-418D-AE19-62706E023703}">
                      <ahyp:hlinkClr xmlns:ahyp="http://schemas.microsoft.com/office/drawing/2018/hyperlinkcolor" val="tx"/>
                    </a:ext>
                  </a:extLst>
                </a:hlinkClick>
              </a:rPr>
              <a:t>https://www.epa.gov/airmarkets/national-electric-energy-data-system-needs-v6</a:t>
            </a:r>
            <a:r>
              <a:rPr lang="en-US">
                <a:solidFill>
                  <a:srgbClr val="0070C0"/>
                </a:solidFill>
              </a:rPr>
              <a:t> </a:t>
            </a:r>
          </a:p>
          <a:p>
            <a:pPr>
              <a:spcAft>
                <a:spcPts val="600"/>
              </a:spcAft>
            </a:pPr>
            <a:r>
              <a:rPr lang="en-US">
                <a:solidFill>
                  <a:srgbClr val="0070C0"/>
                </a:solidFill>
                <a:hlinkClick r:id="rId5">
                  <a:extLst>
                    <a:ext uri="{A12FA001-AC4F-418D-AE19-62706E023703}">
                      <ahyp:hlinkClr xmlns:ahyp="http://schemas.microsoft.com/office/drawing/2018/hyperlinkcolor" val="tx"/>
                    </a:ext>
                  </a:extLst>
                </a:hlinkClick>
              </a:rPr>
              <a:t>https://www.epa.gov/airmarkets/integrated-planning-model-ipm-results-viewer</a:t>
            </a:r>
            <a:r>
              <a:rPr lang="en-US">
                <a:solidFill>
                  <a:srgbClr val="0070C0"/>
                </a:solidFill>
              </a:rPr>
              <a:t> </a:t>
            </a:r>
            <a:endParaRPr lang="en-US"/>
          </a:p>
          <a:p>
            <a:pPr>
              <a:spcAft>
                <a:spcPts val="600"/>
              </a:spcAft>
            </a:pPr>
            <a:r>
              <a:rPr lang="en-US">
                <a:solidFill>
                  <a:schemeClr val="accent1"/>
                </a:solidFill>
                <a:hlinkClick r:id="rId6">
                  <a:extLst>
                    <a:ext uri="{A12FA001-AC4F-418D-AE19-62706E023703}">
                      <ahyp:hlinkClr xmlns:ahyp="http://schemas.microsoft.com/office/drawing/2018/hyperlinkcolor" val="tx"/>
                    </a:ext>
                  </a:extLst>
                </a:hlinkClick>
              </a:rPr>
              <a:t>https://www.epa.gov/airmarkets/results-using-epas-power-sector-modeling-platform-v6-january-2020-reference-case</a:t>
            </a:r>
            <a:r>
              <a:rPr lang="en-US">
                <a:solidFill>
                  <a:schemeClr val="accent1"/>
                </a:solidFill>
              </a:rPr>
              <a:t>  </a:t>
            </a:r>
          </a:p>
          <a:p>
            <a:pPr lvl="1">
              <a:spcAft>
                <a:spcPts val="600"/>
              </a:spcAft>
            </a:pPr>
            <a:r>
              <a:rPr lang="en-US">
                <a:solidFill>
                  <a:schemeClr val="accent1"/>
                </a:solidFill>
              </a:rPr>
              <a:t>SMOKE input Flat files on this page</a:t>
            </a:r>
          </a:p>
          <a:p>
            <a:r>
              <a:rPr lang="en-US"/>
              <a:t>Questions?</a:t>
            </a:r>
          </a:p>
        </p:txBody>
      </p:sp>
    </p:spTree>
    <p:extLst>
      <p:ext uri="{BB962C8B-B14F-4D97-AF65-F5344CB8AC3E}">
        <p14:creationId xmlns:p14="http://schemas.microsoft.com/office/powerpoint/2010/main" val="2921768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ERTAC EGU Update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Susan </a:t>
            </a:r>
            <a:r>
              <a:rPr lang="en-US" err="1"/>
              <a:t>McCusker</a:t>
            </a:r>
            <a:r>
              <a:rPr lang="en-US"/>
              <a:t>, MARAMA</a:t>
            </a:r>
          </a:p>
        </p:txBody>
      </p:sp>
    </p:spTree>
    <p:extLst>
      <p:ext uri="{BB962C8B-B14F-4D97-AF65-F5344CB8AC3E}">
        <p14:creationId xmlns:p14="http://schemas.microsoft.com/office/powerpoint/2010/main" val="3626794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p:txBody>
          <a:bodyPr/>
          <a:lstStyle/>
          <a:p>
            <a:r>
              <a:rPr lang="en-US"/>
              <a:t>ERTAC EGU option for EGU emission projections</a:t>
            </a:r>
          </a:p>
          <a:p>
            <a:r>
              <a:rPr lang="en-US"/>
              <a:t>2016; 2023, 2028, and 2020</a:t>
            </a:r>
          </a:p>
          <a:p>
            <a:r>
              <a:rPr lang="en-US"/>
              <a:t>Since January report:</a:t>
            </a:r>
          </a:p>
          <a:p>
            <a:pPr lvl="1"/>
            <a:r>
              <a:rPr lang="en-US"/>
              <a:t>Included key updates from Jan. 28 &amp; 30 outreach in current runs</a:t>
            </a:r>
          </a:p>
          <a:p>
            <a:pPr lvl="2"/>
            <a:r>
              <a:rPr lang="en-US"/>
              <a:t>Updates to off-line dates (MO, IN, IA, MS, and NC)</a:t>
            </a:r>
          </a:p>
          <a:p>
            <a:pPr lvl="2"/>
            <a:r>
              <a:rPr lang="en-US"/>
              <a:t>A few updates from IA (e.g., nominal heat rates, </a:t>
            </a:r>
            <a:r>
              <a:rPr lang="en-US" err="1"/>
              <a:t>lat</a:t>
            </a:r>
            <a:r>
              <a:rPr lang="en-US"/>
              <a:t>/</a:t>
            </a:r>
            <a:r>
              <a:rPr lang="en-US" err="1"/>
              <a:t>lon</a:t>
            </a:r>
            <a:r>
              <a:rPr lang="en-US"/>
              <a:t>, on-line date) </a:t>
            </a:r>
          </a:p>
          <a:p>
            <a:pPr lvl="2"/>
            <a:r>
              <a:rPr lang="en-US"/>
              <a:t>A few NOx and SO2 control updates (e.g., control start date, rate)</a:t>
            </a:r>
          </a:p>
          <a:p>
            <a:pPr lvl="2"/>
            <a:r>
              <a:rPr lang="en-US"/>
              <a:t>Remaining updates rolled into next version</a:t>
            </a:r>
          </a:p>
          <a:p>
            <a:pPr lvl="1"/>
            <a:endParaRPr lang="en-US"/>
          </a:p>
          <a:p>
            <a:endParaRPr lang="en-US"/>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24</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ERTAC EGU: Re-cap/Updates</a:t>
            </a:r>
          </a:p>
        </p:txBody>
      </p:sp>
    </p:spTree>
    <p:extLst>
      <p:ext uri="{BB962C8B-B14F-4D97-AF65-F5344CB8AC3E}">
        <p14:creationId xmlns:p14="http://schemas.microsoft.com/office/powerpoint/2010/main" val="4195610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25</a:t>
            </a:fld>
            <a:endParaRPr lang="en-US"/>
          </a:p>
        </p:txBody>
      </p:sp>
      <p:sp>
        <p:nvSpPr>
          <p:cNvPr id="4" name="Title 3"/>
          <p:cNvSpPr>
            <a:spLocks noGrp="1"/>
          </p:cNvSpPr>
          <p:nvPr>
            <p:ph type="title"/>
          </p:nvPr>
        </p:nvSpPr>
        <p:spPr/>
        <p:txBody>
          <a:bodyPr/>
          <a:lstStyle/>
          <a:p>
            <a:r>
              <a:rPr lang="en-US"/>
              <a:t>ERTAC EGU: ERTAC Platform files</a:t>
            </a:r>
          </a:p>
        </p:txBody>
      </p:sp>
      <p:sp>
        <p:nvSpPr>
          <p:cNvPr id="7" name="Content Placeholder 4">
            <a:extLst>
              <a:ext uri="{FF2B5EF4-FFF2-40B4-BE49-F238E27FC236}">
                <a16:creationId xmlns:a16="http://schemas.microsoft.com/office/drawing/2014/main" id="{54426128-0CB3-4919-8C4C-B4D0F741C74D}"/>
              </a:ext>
            </a:extLst>
          </p:cNvPr>
          <p:cNvSpPr txBox="1">
            <a:spLocks/>
          </p:cNvSpPr>
          <p:nvPr/>
        </p:nvSpPr>
        <p:spPr>
          <a:xfrm>
            <a:off x="1143000" y="4114800"/>
            <a:ext cx="4800600" cy="2209800"/>
          </a:xfrm>
          <a:prstGeom prst="rect">
            <a:avLst/>
          </a:prstGeom>
          <a:solidFill>
            <a:schemeClr val="bg1"/>
          </a:solidFill>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700" u="sng"/>
              <a:t>2016fh_16j/inputs/</a:t>
            </a:r>
            <a:r>
              <a:rPr lang="en-US" sz="1700" u="sng" err="1"/>
              <a:t>ptegu</a:t>
            </a:r>
            <a:r>
              <a:rPr lang="en-US" sz="1700" u="sng"/>
              <a:t>/</a:t>
            </a:r>
          </a:p>
          <a:p>
            <a:pPr marL="0" indent="-91440">
              <a:spcBef>
                <a:spcPts val="0"/>
              </a:spcBef>
            </a:pPr>
            <a:r>
              <a:rPr lang="en-US" sz="1600"/>
              <a:t>egucems_2016b + hourly temporalization</a:t>
            </a:r>
          </a:p>
          <a:p>
            <a:pPr marL="0" indent="-91440">
              <a:spcBef>
                <a:spcPts val="0"/>
              </a:spcBef>
            </a:pPr>
            <a:r>
              <a:rPr lang="en-US" sz="1600"/>
              <a:t>egunoncems_2016b</a:t>
            </a:r>
          </a:p>
          <a:p>
            <a:pPr marL="0" indent="-91440">
              <a:spcBef>
                <a:spcPts val="0"/>
              </a:spcBef>
            </a:pPr>
            <a:endParaRPr lang="en-US" sz="1400"/>
          </a:p>
          <a:p>
            <a:pPr marL="0" indent="0">
              <a:buNone/>
            </a:pPr>
            <a:r>
              <a:rPr lang="en-US" sz="1700" u="sng"/>
              <a:t>2016fh_16j/inputs/</a:t>
            </a:r>
            <a:r>
              <a:rPr lang="en-US" sz="1700" u="sng" err="1"/>
              <a:t>ptnonipm</a:t>
            </a:r>
            <a:r>
              <a:rPr lang="en-US" sz="1700" u="sng"/>
              <a:t>/</a:t>
            </a:r>
          </a:p>
          <a:p>
            <a:pPr marL="0" indent="-91440">
              <a:spcBef>
                <a:spcPts val="0"/>
              </a:spcBef>
            </a:pPr>
            <a:r>
              <a:rPr lang="en-US" sz="1600"/>
              <a:t>*nonegu_2016v1</a:t>
            </a:r>
          </a:p>
          <a:p>
            <a:pPr marL="0" indent="-91440">
              <a:spcBef>
                <a:spcPts val="0"/>
              </a:spcBef>
            </a:pPr>
            <a:r>
              <a:rPr lang="en-US" sz="1600"/>
              <a:t>*biorefinery</a:t>
            </a:r>
          </a:p>
          <a:p>
            <a:pPr marL="0" indent="-91440">
              <a:spcBef>
                <a:spcPts val="0"/>
              </a:spcBef>
            </a:pPr>
            <a:r>
              <a:rPr lang="en-US" sz="1600" err="1"/>
              <a:t>pt_railyards</a:t>
            </a:r>
            <a:endParaRPr lang="en-US" sz="1600"/>
          </a:p>
          <a:p>
            <a:pPr marL="0" indent="-91440">
              <a:spcBef>
                <a:spcPts val="0"/>
              </a:spcBef>
            </a:pPr>
            <a:endParaRPr lang="en-US" sz="1600"/>
          </a:p>
        </p:txBody>
      </p:sp>
      <p:sp>
        <p:nvSpPr>
          <p:cNvPr id="8" name="Content Placeholder 6">
            <a:extLst>
              <a:ext uri="{FF2B5EF4-FFF2-40B4-BE49-F238E27FC236}">
                <a16:creationId xmlns:a16="http://schemas.microsoft.com/office/drawing/2014/main" id="{15F1B26F-1D3F-4A9B-8EF0-DE1FBCE3843A}"/>
              </a:ext>
            </a:extLst>
          </p:cNvPr>
          <p:cNvSpPr txBox="1">
            <a:spLocks/>
          </p:cNvSpPr>
          <p:nvPr/>
        </p:nvSpPr>
        <p:spPr>
          <a:xfrm>
            <a:off x="6200020" y="4114800"/>
            <a:ext cx="5077580" cy="2209800"/>
          </a:xfrm>
          <a:prstGeom prst="rect">
            <a:avLst/>
          </a:prstGeom>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700" u="sng"/>
              <a:t>2016fh_16j/inputs/</a:t>
            </a:r>
            <a:r>
              <a:rPr lang="en-US" sz="1700" u="sng" err="1"/>
              <a:t>ptertac</a:t>
            </a:r>
            <a:endParaRPr lang="en-US" sz="1700" u="sng"/>
          </a:p>
          <a:p>
            <a:pPr marL="0" indent="-91440">
              <a:spcBef>
                <a:spcPts val="0"/>
              </a:spcBef>
            </a:pPr>
            <a:r>
              <a:rPr lang="en-US" sz="1600"/>
              <a:t>ERTAC</a:t>
            </a:r>
            <a:r>
              <a:rPr lang="en-US" sz="1600">
                <a:solidFill>
                  <a:srgbClr val="00B050"/>
                </a:solidFill>
              </a:rPr>
              <a:t>v16.0 </a:t>
            </a:r>
            <a:r>
              <a:rPr lang="en-US" sz="1600"/>
              <a:t>+ hourly temporalization</a:t>
            </a:r>
          </a:p>
          <a:p>
            <a:pPr marL="0" indent="-91440">
              <a:spcBef>
                <a:spcPts val="0"/>
              </a:spcBef>
            </a:pPr>
            <a:r>
              <a:rPr lang="en-US" sz="1600"/>
              <a:t>egunoncems_</a:t>
            </a:r>
            <a:r>
              <a:rPr lang="en-US" sz="1600">
                <a:solidFill>
                  <a:srgbClr val="00B050"/>
                </a:solidFill>
              </a:rPr>
              <a:t>ERTACv16.0</a:t>
            </a:r>
          </a:p>
          <a:p>
            <a:pPr marL="0" indent="0">
              <a:spcBef>
                <a:spcPts val="0"/>
              </a:spcBef>
              <a:buNone/>
            </a:pPr>
            <a:endParaRPr lang="en-US" sz="1400"/>
          </a:p>
          <a:p>
            <a:pPr marL="0" indent="0">
              <a:buNone/>
            </a:pPr>
            <a:r>
              <a:rPr lang="en-US" sz="1700" u="sng"/>
              <a:t>2016fh_16j/inputs/</a:t>
            </a:r>
            <a:r>
              <a:rPr lang="en-US" sz="1700" u="sng" err="1"/>
              <a:t>ptnonertac</a:t>
            </a:r>
            <a:endParaRPr lang="en-US" sz="1700" u="sng"/>
          </a:p>
          <a:p>
            <a:pPr marL="0" indent="-91440">
              <a:spcBef>
                <a:spcPts val="0"/>
              </a:spcBef>
            </a:pPr>
            <a:r>
              <a:rPr lang="en-US" sz="1600"/>
              <a:t>*nonegu_2016v1_</a:t>
            </a:r>
            <a:r>
              <a:rPr lang="en-US" sz="1600">
                <a:solidFill>
                  <a:srgbClr val="00B050"/>
                </a:solidFill>
              </a:rPr>
              <a:t>ERTACv16.0</a:t>
            </a:r>
          </a:p>
          <a:p>
            <a:pPr marL="0" indent="-91440">
              <a:spcBef>
                <a:spcPts val="0"/>
              </a:spcBef>
            </a:pPr>
            <a:r>
              <a:rPr lang="en-US" sz="1600"/>
              <a:t>*biorefinery</a:t>
            </a:r>
          </a:p>
          <a:p>
            <a:pPr marL="0" indent="-91440">
              <a:spcBef>
                <a:spcPts val="0"/>
              </a:spcBef>
            </a:pPr>
            <a:r>
              <a:rPr lang="en-US" sz="1600" err="1"/>
              <a:t>pt_railyards</a:t>
            </a:r>
            <a:endParaRPr lang="en-US" sz="1600"/>
          </a:p>
          <a:p>
            <a:pPr marL="0" indent="0">
              <a:spcBef>
                <a:spcPts val="0"/>
              </a:spcBef>
              <a:buNone/>
            </a:pPr>
            <a:endParaRPr lang="en-US" sz="1600">
              <a:solidFill>
                <a:srgbClr val="00B050"/>
              </a:solidFill>
            </a:endParaRPr>
          </a:p>
          <a:p>
            <a:pPr marL="0" indent="-91440">
              <a:spcBef>
                <a:spcPts val="0"/>
              </a:spcBef>
            </a:pPr>
            <a:endParaRPr lang="en-US" sz="1600"/>
          </a:p>
        </p:txBody>
      </p:sp>
      <p:sp>
        <p:nvSpPr>
          <p:cNvPr id="10" name="Content Placeholder 4">
            <a:extLst>
              <a:ext uri="{FF2B5EF4-FFF2-40B4-BE49-F238E27FC236}">
                <a16:creationId xmlns:a16="http://schemas.microsoft.com/office/drawing/2014/main" id="{54426128-0CB3-4919-8C4C-B4D0F741C74D}"/>
              </a:ext>
            </a:extLst>
          </p:cNvPr>
          <p:cNvSpPr txBox="1">
            <a:spLocks/>
          </p:cNvSpPr>
          <p:nvPr/>
        </p:nvSpPr>
        <p:spPr>
          <a:xfrm>
            <a:off x="1173968" y="3540653"/>
            <a:ext cx="4774712" cy="372140"/>
          </a:xfrm>
          <a:prstGeom prst="rect">
            <a:avLst/>
          </a:prstGeom>
          <a:ln>
            <a:solidFill>
              <a:schemeClr val="tx1"/>
            </a:solidFill>
          </a:ln>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spcBef>
                <a:spcPts val="0"/>
              </a:spcBef>
              <a:buNone/>
            </a:pPr>
            <a:r>
              <a:rPr lang="en-US" sz="1800"/>
              <a:t>2016v1 IPM platform package includes:</a:t>
            </a:r>
          </a:p>
        </p:txBody>
      </p:sp>
      <p:sp>
        <p:nvSpPr>
          <p:cNvPr id="11" name="Content Placeholder 4">
            <a:extLst>
              <a:ext uri="{FF2B5EF4-FFF2-40B4-BE49-F238E27FC236}">
                <a16:creationId xmlns:a16="http://schemas.microsoft.com/office/drawing/2014/main" id="{54426128-0CB3-4919-8C4C-B4D0F741C74D}"/>
              </a:ext>
            </a:extLst>
          </p:cNvPr>
          <p:cNvSpPr txBox="1">
            <a:spLocks/>
          </p:cNvSpPr>
          <p:nvPr/>
        </p:nvSpPr>
        <p:spPr>
          <a:xfrm>
            <a:off x="6200020" y="3540653"/>
            <a:ext cx="5115340" cy="372140"/>
          </a:xfrm>
          <a:prstGeom prst="rect">
            <a:avLst/>
          </a:prstGeom>
          <a:ln>
            <a:solidFill>
              <a:schemeClr val="tx1"/>
            </a:solidFill>
          </a:ln>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spcBef>
                <a:spcPts val="0"/>
              </a:spcBef>
              <a:buNone/>
            </a:pPr>
            <a:r>
              <a:rPr lang="en-US" sz="1800"/>
              <a:t>2016v1 ERTAC platform package includes:</a:t>
            </a:r>
          </a:p>
        </p:txBody>
      </p:sp>
      <p:sp>
        <p:nvSpPr>
          <p:cNvPr id="9" name="Content Placeholder 1"/>
          <p:cNvSpPr>
            <a:spLocks noGrp="1"/>
          </p:cNvSpPr>
          <p:nvPr>
            <p:ph idx="1"/>
          </p:nvPr>
        </p:nvSpPr>
        <p:spPr>
          <a:xfrm>
            <a:off x="609600" y="1295400"/>
            <a:ext cx="9601200" cy="2209800"/>
          </a:xfrm>
        </p:spPr>
        <p:txBody>
          <a:bodyPr>
            <a:normAutofit fontScale="92500" lnSpcReduction="20000"/>
          </a:bodyPr>
          <a:lstStyle/>
          <a:p>
            <a:pPr>
              <a:spcAft>
                <a:spcPts val="600"/>
              </a:spcAft>
            </a:pPr>
            <a:r>
              <a:rPr lang="en-US" b="1"/>
              <a:t>2016v1 ERTAC EGU SMOKE processing package</a:t>
            </a:r>
          </a:p>
          <a:p>
            <a:pPr lvl="1">
              <a:spcAft>
                <a:spcPts val="600"/>
              </a:spcAft>
            </a:pPr>
            <a:r>
              <a:rPr lang="en-US"/>
              <a:t>NYDEC developed, LADCO &amp; VA DEQ tested run scripts for “ERTAC platform package” SMOKE processing</a:t>
            </a:r>
          </a:p>
          <a:p>
            <a:pPr lvl="1">
              <a:spcAft>
                <a:spcPts val="600"/>
              </a:spcAft>
            </a:pPr>
            <a:r>
              <a:rPr lang="en-US"/>
              <a:t>Two-page instructions + documentation</a:t>
            </a:r>
          </a:p>
          <a:p>
            <a:pPr lvl="1">
              <a:spcAft>
                <a:spcPts val="600"/>
              </a:spcAft>
            </a:pPr>
            <a:r>
              <a:rPr lang="en-US"/>
              <a:t>Future years in progress</a:t>
            </a:r>
          </a:p>
          <a:p>
            <a:pPr lvl="1">
              <a:spcAft>
                <a:spcPts val="600"/>
              </a:spcAft>
            </a:pPr>
            <a:r>
              <a:rPr lang="en-US"/>
              <a:t>Files together in one easy-to-swap parallel package</a:t>
            </a:r>
          </a:p>
          <a:p>
            <a:pPr marL="393192" lvl="1" indent="0">
              <a:spcAft>
                <a:spcPts val="600"/>
              </a:spcAft>
              <a:buNone/>
            </a:pPr>
            <a:endParaRPr lang="en-US" sz="900"/>
          </a:p>
        </p:txBody>
      </p:sp>
    </p:spTree>
    <p:extLst>
      <p:ext uri="{BB962C8B-B14F-4D97-AF65-F5344CB8AC3E}">
        <p14:creationId xmlns:p14="http://schemas.microsoft.com/office/powerpoint/2010/main" val="1733836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p:txBody>
          <a:bodyPr>
            <a:normAutofit lnSpcReduction="10000"/>
          </a:bodyPr>
          <a:lstStyle/>
          <a:p>
            <a:r>
              <a:rPr lang="en-US" sz="2800"/>
              <a:t>Bring in units that report to CAMD but are non-EGUs or burn non-fossil fuel</a:t>
            </a:r>
            <a:endParaRPr lang="en-US"/>
          </a:p>
          <a:p>
            <a:r>
              <a:rPr lang="en-US"/>
              <a:t>ERTAC/CAMD to NEI crosswalk updates – Emily Bull (MDE)</a:t>
            </a:r>
          </a:p>
          <a:p>
            <a:pPr lvl="1"/>
            <a:r>
              <a:rPr lang="en-US"/>
              <a:t>CAMD ORIS and Boiler IDs to EIS facility-unit IDs</a:t>
            </a:r>
          </a:p>
          <a:p>
            <a:pPr lvl="1"/>
            <a:r>
              <a:rPr lang="en-US"/>
              <a:t>Prepare emissions inventories for photochemical modeling</a:t>
            </a:r>
          </a:p>
          <a:p>
            <a:pPr lvl="1"/>
            <a:r>
              <a:rPr lang="en-US"/>
              <a:t>Ensure units in correct inventory files, not double counted or missed</a:t>
            </a:r>
          </a:p>
          <a:p>
            <a:pPr lvl="1"/>
            <a:r>
              <a:rPr lang="en-US"/>
              <a:t>CA, CO, IA, IL, KY, MI, MN, ND, NY, OH, OK, OR, PA, TN, TX, WY (4/13)</a:t>
            </a:r>
          </a:p>
          <a:p>
            <a:r>
              <a:rPr lang="en-US"/>
              <a:t>Non-NOx/SO2 pollutant emission rate updates – Emily Bull</a:t>
            </a:r>
          </a:p>
          <a:p>
            <a:pPr lvl="1"/>
            <a:r>
              <a:rPr lang="en-US"/>
              <a:t>Higher than expected number of units getting default rates</a:t>
            </a:r>
          </a:p>
          <a:p>
            <a:pPr lvl="1"/>
            <a:r>
              <a:rPr lang="en-US"/>
              <a:t>Working with CAMD</a:t>
            </a:r>
          </a:p>
          <a:p>
            <a:pPr lvl="2"/>
            <a:r>
              <a:rPr lang="en-US"/>
              <a:t>PM rates updated in Jan 2020 IPM, other pollutants to follow</a:t>
            </a:r>
          </a:p>
          <a:p>
            <a:pPr marL="109728" indent="0">
              <a:buNone/>
            </a:pPr>
            <a:endParaRPr lang="en-US"/>
          </a:p>
          <a:p>
            <a:pPr lvl="1"/>
            <a:endParaRPr lang="en-US"/>
          </a:p>
          <a:p>
            <a:endParaRPr lang="en-US"/>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26</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ERTAC EGU: Next 2016-based version</a:t>
            </a:r>
          </a:p>
        </p:txBody>
      </p:sp>
    </p:spTree>
    <p:extLst>
      <p:ext uri="{BB962C8B-B14F-4D97-AF65-F5344CB8AC3E}">
        <p14:creationId xmlns:p14="http://schemas.microsoft.com/office/powerpoint/2010/main" val="990168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WRAP Oil and Gas Inventory</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Jeff </a:t>
            </a:r>
            <a:r>
              <a:rPr lang="en-US" err="1"/>
              <a:t>Vukovich</a:t>
            </a:r>
            <a:r>
              <a:rPr lang="en-US"/>
              <a:t>, EPA OAQPS</a:t>
            </a:r>
          </a:p>
        </p:txBody>
      </p:sp>
    </p:spTree>
    <p:extLst>
      <p:ext uri="{BB962C8B-B14F-4D97-AF65-F5344CB8AC3E}">
        <p14:creationId xmlns:p14="http://schemas.microsoft.com/office/powerpoint/2010/main" val="1631845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475016-9ADC-4B72-817A-7EC2A90EF472}"/>
              </a:ext>
            </a:extLst>
          </p:cNvPr>
          <p:cNvSpPr/>
          <p:nvPr/>
        </p:nvSpPr>
        <p:spPr>
          <a:xfrm>
            <a:off x="419930" y="1219200"/>
            <a:ext cx="5676070" cy="4832092"/>
          </a:xfrm>
          <a:prstGeom prst="rect">
            <a:avLst/>
          </a:prstGeom>
          <a:solidFill>
            <a:schemeClr val="accent2">
              <a:lumMod val="60000"/>
              <a:lumOff val="40000"/>
            </a:schemeClr>
          </a:solidFill>
        </p:spPr>
        <p:txBody>
          <a:bodyPr wrap="square">
            <a:spAutoFit/>
          </a:bodyPr>
          <a:lstStyle/>
          <a:p>
            <a:r>
              <a:rPr lang="en-US" sz="2000" b="1"/>
              <a:t>2016 version 1 Collaborative Workgroup</a:t>
            </a:r>
          </a:p>
          <a:p>
            <a:pPr marL="800100" lvl="1" indent="-342900">
              <a:buFont typeface="Arial" panose="020B0604020202020204" pitchFamily="34" charset="0"/>
              <a:buChar char="•"/>
            </a:pPr>
            <a:r>
              <a:rPr lang="en-US" sz="2000" b="1"/>
              <a:t>Non-point developed with Oil and Gas Tool using 2016 activity data</a:t>
            </a:r>
          </a:p>
          <a:p>
            <a:pPr marL="1200150" lvl="2" indent="-285750">
              <a:buFont typeface="Arial" panose="020B0604020202020204" pitchFamily="34" charset="0"/>
              <a:buChar char="•"/>
            </a:pPr>
            <a:r>
              <a:rPr lang="en-US" b="1"/>
              <a:t>Colorado based on 2014NEIv2</a:t>
            </a:r>
          </a:p>
          <a:p>
            <a:pPr marL="1200150" lvl="2" indent="-285750">
              <a:buFont typeface="Arial" panose="020B0604020202020204" pitchFamily="34" charset="0"/>
              <a:buChar char="•"/>
            </a:pPr>
            <a:r>
              <a:rPr lang="en-US" b="1"/>
              <a:t>WRAP states didn’t submit data</a:t>
            </a:r>
          </a:p>
          <a:p>
            <a:pPr marL="800100" lvl="1" indent="-342900">
              <a:buFont typeface="Arial" panose="020B0604020202020204" pitchFamily="34" charset="0"/>
              <a:buChar char="•"/>
            </a:pPr>
            <a:r>
              <a:rPr lang="en-US" sz="2000" b="1"/>
              <a:t>Point sources </a:t>
            </a:r>
          </a:p>
          <a:p>
            <a:pPr marL="1200150" lvl="2" indent="-285750">
              <a:buFont typeface="Arial" panose="020B0604020202020204" pitchFamily="34" charset="0"/>
              <a:buChar char="•"/>
            </a:pPr>
            <a:r>
              <a:rPr lang="en-US" b="1"/>
              <a:t>Type A major sources: 2016 year specific</a:t>
            </a:r>
          </a:p>
          <a:p>
            <a:pPr marL="1200150" lvl="2" indent="-285750">
              <a:buFont typeface="Arial" panose="020B0604020202020204" pitchFamily="34" charset="0"/>
              <a:buChar char="•"/>
            </a:pPr>
            <a:r>
              <a:rPr lang="en-US" b="1"/>
              <a:t>Other: Growth sources assumption from 2014 to 2016</a:t>
            </a:r>
          </a:p>
          <a:p>
            <a:pPr marL="800100" lvl="1" indent="-342900">
              <a:buFont typeface="Arial" panose="020B0604020202020204" pitchFamily="34" charset="0"/>
              <a:buChar char="•"/>
            </a:pPr>
            <a:r>
              <a:rPr lang="en-US" sz="2000" b="1"/>
              <a:t>Lower 48 states plus Alaska</a:t>
            </a:r>
          </a:p>
          <a:p>
            <a:pPr marL="1257300" lvl="2" indent="-342900">
              <a:buFont typeface="Arial" panose="020B0604020202020204" pitchFamily="34" charset="0"/>
              <a:buChar char="•"/>
            </a:pPr>
            <a:r>
              <a:rPr lang="en-US" sz="2000" b="1"/>
              <a:t>CA, PA and OK provided alternative/modified data</a:t>
            </a:r>
          </a:p>
          <a:p>
            <a:pPr marL="800100" lvl="1" indent="-342900">
              <a:buFont typeface="Arial" panose="020B0604020202020204" pitchFamily="34" charset="0"/>
              <a:buChar char="•"/>
            </a:pPr>
            <a:r>
              <a:rPr lang="en-US" sz="2000" b="1"/>
              <a:t>Future years: 2023 and 2028</a:t>
            </a:r>
          </a:p>
          <a:p>
            <a:pPr lvl="1"/>
            <a:endParaRPr lang="en-US" sz="2000" b="1"/>
          </a:p>
          <a:p>
            <a:pPr marL="800100" lvl="1" indent="-342900">
              <a:buFont typeface="Arial" panose="020B0604020202020204" pitchFamily="34" charset="0"/>
              <a:buChar char="•"/>
            </a:pPr>
            <a:endParaRPr lang="en-US" sz="2000" b="1"/>
          </a:p>
        </p:txBody>
      </p:sp>
      <p:sp>
        <p:nvSpPr>
          <p:cNvPr id="4" name="Rectangle 3">
            <a:extLst>
              <a:ext uri="{FF2B5EF4-FFF2-40B4-BE49-F238E27FC236}">
                <a16:creationId xmlns:a16="http://schemas.microsoft.com/office/drawing/2014/main" id="{2AAE0613-26ED-4C56-A862-4CEA19C12CF0}"/>
              </a:ext>
            </a:extLst>
          </p:cNvPr>
          <p:cNvSpPr/>
          <p:nvPr/>
        </p:nvSpPr>
        <p:spPr>
          <a:xfrm>
            <a:off x="6621922" y="1219200"/>
            <a:ext cx="4884278" cy="4832092"/>
          </a:xfrm>
          <a:prstGeom prst="rect">
            <a:avLst/>
          </a:prstGeom>
          <a:solidFill>
            <a:schemeClr val="accent1"/>
          </a:solidFill>
        </p:spPr>
        <p:txBody>
          <a:bodyPr wrap="square">
            <a:spAutoFit/>
          </a:bodyPr>
          <a:lstStyle/>
          <a:p>
            <a:r>
              <a:rPr lang="en-US" sz="2000" b="1"/>
              <a:t>WRAP 2014 Baseline </a:t>
            </a:r>
          </a:p>
          <a:p>
            <a:pPr marL="800100" lvl="1" indent="-342900">
              <a:buFont typeface="Arial" panose="020B0604020202020204" pitchFamily="34" charset="0"/>
              <a:buChar char="•"/>
            </a:pPr>
            <a:r>
              <a:rPr lang="en-US" sz="2000" b="1"/>
              <a:t>Point and non-point </a:t>
            </a:r>
            <a:r>
              <a:rPr lang="en-US" sz="2000" b="1">
                <a:solidFill>
                  <a:srgbClr val="FFFF00"/>
                </a:solidFill>
              </a:rPr>
              <a:t>using 2014 activity data</a:t>
            </a:r>
          </a:p>
          <a:p>
            <a:pPr marL="800100" lvl="1" indent="-342900">
              <a:buFont typeface="Arial" panose="020B0604020202020204" pitchFamily="34" charset="0"/>
              <a:buChar char="•"/>
            </a:pPr>
            <a:r>
              <a:rPr lang="en-US" sz="2000" b="1">
                <a:solidFill>
                  <a:srgbClr val="FFFF00"/>
                </a:solidFill>
              </a:rPr>
              <a:t>Developed using basin specific studies post-2014NEI</a:t>
            </a:r>
          </a:p>
          <a:p>
            <a:pPr marL="800100" lvl="1" indent="-342900">
              <a:buFont typeface="Arial" panose="020B0604020202020204" pitchFamily="34" charset="0"/>
              <a:buChar char="•"/>
            </a:pPr>
            <a:r>
              <a:rPr lang="en-US" sz="2000" b="1">
                <a:solidFill>
                  <a:srgbClr val="FFFF00"/>
                </a:solidFill>
              </a:rPr>
              <a:t>Did not use the O&amp;G Tool</a:t>
            </a:r>
          </a:p>
          <a:p>
            <a:pPr marL="800100" lvl="1" indent="-342900">
              <a:buFont typeface="Arial" panose="020B0604020202020204" pitchFamily="34" charset="0"/>
              <a:buChar char="•"/>
            </a:pPr>
            <a:r>
              <a:rPr lang="en-US" sz="2000" b="1">
                <a:solidFill>
                  <a:srgbClr val="FFFF00"/>
                </a:solidFill>
              </a:rPr>
              <a:t>Used data from recent survey</a:t>
            </a:r>
          </a:p>
          <a:p>
            <a:pPr marL="1257300" lvl="2" indent="-342900">
              <a:buFont typeface="Arial" panose="020B0604020202020204" pitchFamily="34" charset="0"/>
              <a:buChar char="•"/>
            </a:pPr>
            <a:r>
              <a:rPr lang="en-US" sz="2000" b="1">
                <a:solidFill>
                  <a:srgbClr val="FFFF00"/>
                </a:solidFill>
              </a:rPr>
              <a:t>Circa 2017</a:t>
            </a:r>
          </a:p>
          <a:p>
            <a:pPr marL="800100" lvl="1" indent="-342900">
              <a:buFont typeface="Arial" panose="020B0604020202020204" pitchFamily="34" charset="0"/>
              <a:buChar char="•"/>
            </a:pPr>
            <a:r>
              <a:rPr lang="en-US" sz="2000" b="1"/>
              <a:t>7 WRAP States: CO, MT, NM, ND, SD, UT and WY</a:t>
            </a:r>
          </a:p>
          <a:p>
            <a:pPr marL="800100" lvl="1" indent="-342900">
              <a:buFont typeface="Arial" panose="020B0604020202020204" pitchFamily="34" charset="0"/>
              <a:buChar char="•"/>
            </a:pPr>
            <a:r>
              <a:rPr lang="en-US" sz="2000" b="1">
                <a:solidFill>
                  <a:srgbClr val="FFFF00"/>
                </a:solidFill>
              </a:rPr>
              <a:t>Future year: same case used for 2023 and 2028</a:t>
            </a:r>
          </a:p>
          <a:p>
            <a:pPr marL="800100" lvl="1" indent="-342900">
              <a:buFont typeface="Arial" panose="020B0604020202020204" pitchFamily="34" charset="0"/>
              <a:buChar char="•"/>
            </a:pPr>
            <a:r>
              <a:rPr lang="en-US" sz="2000" b="1"/>
              <a:t>Provided own gridding surrogates and some speciation information</a:t>
            </a:r>
          </a:p>
        </p:txBody>
      </p:sp>
      <p:sp>
        <p:nvSpPr>
          <p:cNvPr id="5" name="Title 1">
            <a:extLst>
              <a:ext uri="{FF2B5EF4-FFF2-40B4-BE49-F238E27FC236}">
                <a16:creationId xmlns:a16="http://schemas.microsoft.com/office/drawing/2014/main" id="{8A53C3B1-FA06-4FD1-A905-DED34459F5C1}"/>
              </a:ext>
            </a:extLst>
          </p:cNvPr>
          <p:cNvSpPr txBox="1">
            <a:spLocks/>
          </p:cNvSpPr>
          <p:nvPr/>
        </p:nvSpPr>
        <p:spPr>
          <a:xfrm>
            <a:off x="393603" y="338140"/>
            <a:ext cx="11378467" cy="1054041"/>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t>COLLABORATIVE VS. WRAP OIL AND GAS INVENTORIES</a:t>
            </a:r>
          </a:p>
        </p:txBody>
      </p:sp>
      <p:sp>
        <p:nvSpPr>
          <p:cNvPr id="6" name="Slide Number Placeholder 4">
            <a:extLst>
              <a:ext uri="{FF2B5EF4-FFF2-40B4-BE49-F238E27FC236}">
                <a16:creationId xmlns:a16="http://schemas.microsoft.com/office/drawing/2014/main" id="{DB0CA2F3-2BB7-4018-907C-86283F4913DB}"/>
              </a:ext>
            </a:extLst>
          </p:cNvPr>
          <p:cNvSpPr txBox="1">
            <a:spLocks/>
          </p:cNvSpPr>
          <p:nvPr/>
        </p:nvSpPr>
        <p:spPr>
          <a:xfrm>
            <a:off x="11330609" y="6282220"/>
            <a:ext cx="754687" cy="510209"/>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28</a:t>
            </a:fld>
            <a:endParaRPr lang="en-US"/>
          </a:p>
        </p:txBody>
      </p:sp>
    </p:spTree>
    <p:extLst>
      <p:ext uri="{BB962C8B-B14F-4D97-AF65-F5344CB8AC3E}">
        <p14:creationId xmlns:p14="http://schemas.microsoft.com/office/powerpoint/2010/main" val="3809966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8AF112-3E4B-477A-B580-277E6E0834CC}"/>
              </a:ext>
            </a:extLst>
          </p:cNvPr>
          <p:cNvSpPr>
            <a:spLocks noGrp="1"/>
          </p:cNvSpPr>
          <p:nvPr>
            <p:ph type="sldNum" sz="quarter" idx="12"/>
          </p:nvPr>
        </p:nvSpPr>
        <p:spPr/>
        <p:txBody>
          <a:bodyPr/>
          <a:lstStyle/>
          <a:p>
            <a:fld id="{61C894BD-DCE2-4A96-A9AF-225BBEAC2A40}" type="slidenum">
              <a:rPr lang="en-US" smtClean="0"/>
              <a:pPr/>
              <a:t>29</a:t>
            </a:fld>
            <a:endParaRPr lang="en-US"/>
          </a:p>
        </p:txBody>
      </p:sp>
      <p:pic>
        <p:nvPicPr>
          <p:cNvPr id="3" name="Picture 2" descr="A close up of a map&#10;&#10;Description automatically generated">
            <a:extLst>
              <a:ext uri="{FF2B5EF4-FFF2-40B4-BE49-F238E27FC236}">
                <a16:creationId xmlns:a16="http://schemas.microsoft.com/office/drawing/2014/main" id="{2FE9D641-9993-43FF-948E-55D381C6CD76}"/>
              </a:ext>
            </a:extLst>
          </p:cNvPr>
          <p:cNvPicPr>
            <a:picLocks noChangeAspect="1"/>
          </p:cNvPicPr>
          <p:nvPr/>
        </p:nvPicPr>
        <p:blipFill>
          <a:blip r:embed="rId2"/>
          <a:stretch>
            <a:fillRect/>
          </a:stretch>
        </p:blipFill>
        <p:spPr>
          <a:xfrm>
            <a:off x="1286722" y="369333"/>
            <a:ext cx="5294142" cy="3038046"/>
          </a:xfrm>
          <a:prstGeom prst="rect">
            <a:avLst/>
          </a:prstGeom>
        </p:spPr>
      </p:pic>
      <p:pic>
        <p:nvPicPr>
          <p:cNvPr id="4" name="Picture 3" descr="A close up of a map&#10;&#10;Description automatically generated">
            <a:extLst>
              <a:ext uri="{FF2B5EF4-FFF2-40B4-BE49-F238E27FC236}">
                <a16:creationId xmlns:a16="http://schemas.microsoft.com/office/drawing/2014/main" id="{7A44B774-A017-4EB4-B718-113D652C59A6}"/>
              </a:ext>
            </a:extLst>
          </p:cNvPr>
          <p:cNvPicPr>
            <a:picLocks noChangeAspect="1"/>
          </p:cNvPicPr>
          <p:nvPr/>
        </p:nvPicPr>
        <p:blipFill>
          <a:blip r:embed="rId3"/>
          <a:stretch>
            <a:fillRect/>
          </a:stretch>
        </p:blipFill>
        <p:spPr>
          <a:xfrm>
            <a:off x="6825073" y="369332"/>
            <a:ext cx="5294145" cy="3038047"/>
          </a:xfrm>
          <a:prstGeom prst="rect">
            <a:avLst/>
          </a:prstGeom>
        </p:spPr>
      </p:pic>
      <p:sp>
        <p:nvSpPr>
          <p:cNvPr id="5" name="Oval 4">
            <a:extLst>
              <a:ext uri="{FF2B5EF4-FFF2-40B4-BE49-F238E27FC236}">
                <a16:creationId xmlns:a16="http://schemas.microsoft.com/office/drawing/2014/main" id="{4E712A98-D76C-4F12-9D19-1223EF366DDC}"/>
              </a:ext>
            </a:extLst>
          </p:cNvPr>
          <p:cNvSpPr/>
          <p:nvPr/>
        </p:nvSpPr>
        <p:spPr>
          <a:xfrm>
            <a:off x="2345973" y="2099225"/>
            <a:ext cx="476250" cy="31582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2709B2-4E0E-41BE-AE51-2CDE249F780B}"/>
              </a:ext>
            </a:extLst>
          </p:cNvPr>
          <p:cNvPicPr>
            <a:picLocks noChangeAspect="1"/>
          </p:cNvPicPr>
          <p:nvPr/>
        </p:nvPicPr>
        <p:blipFill>
          <a:blip r:embed="rId4"/>
          <a:stretch>
            <a:fillRect/>
          </a:stretch>
        </p:blipFill>
        <p:spPr>
          <a:xfrm>
            <a:off x="2628423" y="2483836"/>
            <a:ext cx="387599" cy="315821"/>
          </a:xfrm>
          <a:prstGeom prst="rect">
            <a:avLst/>
          </a:prstGeom>
        </p:spPr>
      </p:pic>
      <p:pic>
        <p:nvPicPr>
          <p:cNvPr id="7" name="Picture 6">
            <a:extLst>
              <a:ext uri="{FF2B5EF4-FFF2-40B4-BE49-F238E27FC236}">
                <a16:creationId xmlns:a16="http://schemas.microsoft.com/office/drawing/2014/main" id="{3DD06C5A-3CB9-485E-9F75-C94E1F7C6EBC}"/>
              </a:ext>
            </a:extLst>
          </p:cNvPr>
          <p:cNvPicPr>
            <a:picLocks noChangeAspect="1"/>
          </p:cNvPicPr>
          <p:nvPr/>
        </p:nvPicPr>
        <p:blipFill>
          <a:blip r:embed="rId5"/>
          <a:stretch>
            <a:fillRect/>
          </a:stretch>
        </p:blipFill>
        <p:spPr>
          <a:xfrm>
            <a:off x="2769112" y="1083955"/>
            <a:ext cx="493819" cy="335309"/>
          </a:xfrm>
          <a:prstGeom prst="rect">
            <a:avLst/>
          </a:prstGeom>
        </p:spPr>
      </p:pic>
      <p:pic>
        <p:nvPicPr>
          <p:cNvPr id="8" name="Picture 7">
            <a:extLst>
              <a:ext uri="{FF2B5EF4-FFF2-40B4-BE49-F238E27FC236}">
                <a16:creationId xmlns:a16="http://schemas.microsoft.com/office/drawing/2014/main" id="{A22E4F71-4864-4AC3-8B29-BCDC4F02F7D7}"/>
              </a:ext>
            </a:extLst>
          </p:cNvPr>
          <p:cNvPicPr>
            <a:picLocks noChangeAspect="1"/>
          </p:cNvPicPr>
          <p:nvPr/>
        </p:nvPicPr>
        <p:blipFill>
          <a:blip r:embed="rId5"/>
          <a:stretch>
            <a:fillRect/>
          </a:stretch>
        </p:blipFill>
        <p:spPr>
          <a:xfrm>
            <a:off x="2628423" y="1448586"/>
            <a:ext cx="493819" cy="335309"/>
          </a:xfrm>
          <a:prstGeom prst="rect">
            <a:avLst/>
          </a:prstGeom>
        </p:spPr>
      </p:pic>
      <p:pic>
        <p:nvPicPr>
          <p:cNvPr id="9" name="Picture 8" descr="A close up of a map&#10;&#10;Description automatically generated">
            <a:extLst>
              <a:ext uri="{FF2B5EF4-FFF2-40B4-BE49-F238E27FC236}">
                <a16:creationId xmlns:a16="http://schemas.microsoft.com/office/drawing/2014/main" id="{AC23DA19-B4E9-41CF-B4A8-45025BF5CBE2}"/>
              </a:ext>
            </a:extLst>
          </p:cNvPr>
          <p:cNvPicPr>
            <a:picLocks noChangeAspect="1"/>
          </p:cNvPicPr>
          <p:nvPr/>
        </p:nvPicPr>
        <p:blipFill>
          <a:blip r:embed="rId6"/>
          <a:stretch>
            <a:fillRect/>
          </a:stretch>
        </p:blipFill>
        <p:spPr>
          <a:xfrm>
            <a:off x="1239544" y="3890391"/>
            <a:ext cx="5325554" cy="3038045"/>
          </a:xfrm>
          <a:prstGeom prst="rect">
            <a:avLst/>
          </a:prstGeom>
        </p:spPr>
      </p:pic>
      <p:sp>
        <p:nvSpPr>
          <p:cNvPr id="10" name="TextBox 9">
            <a:extLst>
              <a:ext uri="{FF2B5EF4-FFF2-40B4-BE49-F238E27FC236}">
                <a16:creationId xmlns:a16="http://schemas.microsoft.com/office/drawing/2014/main" id="{D7864802-78C8-4773-9F25-E3141A7A2198}"/>
              </a:ext>
            </a:extLst>
          </p:cNvPr>
          <p:cNvSpPr txBox="1"/>
          <p:nvPr/>
        </p:nvSpPr>
        <p:spPr>
          <a:xfrm>
            <a:off x="3439907" y="0"/>
            <a:ext cx="987771" cy="369332"/>
          </a:xfrm>
          <a:prstGeom prst="rect">
            <a:avLst/>
          </a:prstGeom>
          <a:noFill/>
        </p:spPr>
        <p:txBody>
          <a:bodyPr wrap="none" rtlCol="0">
            <a:spAutoFit/>
          </a:bodyPr>
          <a:lstStyle/>
          <a:p>
            <a:r>
              <a:rPr lang="en-US" b="1"/>
              <a:t>2016V1</a:t>
            </a:r>
          </a:p>
        </p:txBody>
      </p:sp>
      <p:sp>
        <p:nvSpPr>
          <p:cNvPr id="11" name="TextBox 10">
            <a:extLst>
              <a:ext uri="{FF2B5EF4-FFF2-40B4-BE49-F238E27FC236}">
                <a16:creationId xmlns:a16="http://schemas.microsoft.com/office/drawing/2014/main" id="{037506A1-0DD2-44F8-8608-F91D42612273}"/>
              </a:ext>
            </a:extLst>
          </p:cNvPr>
          <p:cNvSpPr txBox="1"/>
          <p:nvPr/>
        </p:nvSpPr>
        <p:spPr>
          <a:xfrm>
            <a:off x="8104622" y="5675"/>
            <a:ext cx="2735044" cy="369332"/>
          </a:xfrm>
          <a:prstGeom prst="rect">
            <a:avLst/>
          </a:prstGeom>
          <a:noFill/>
        </p:spPr>
        <p:txBody>
          <a:bodyPr wrap="none" rtlCol="0">
            <a:spAutoFit/>
          </a:bodyPr>
          <a:lstStyle/>
          <a:p>
            <a:r>
              <a:rPr lang="en-US" b="1"/>
              <a:t>2016V1 with WRAP2014</a:t>
            </a:r>
          </a:p>
        </p:txBody>
      </p:sp>
      <p:sp>
        <p:nvSpPr>
          <p:cNvPr id="12" name="TextBox 11">
            <a:extLst>
              <a:ext uri="{FF2B5EF4-FFF2-40B4-BE49-F238E27FC236}">
                <a16:creationId xmlns:a16="http://schemas.microsoft.com/office/drawing/2014/main" id="{E2E9FF74-E3B1-4215-A205-50288F2C9106}"/>
              </a:ext>
            </a:extLst>
          </p:cNvPr>
          <p:cNvSpPr txBox="1"/>
          <p:nvPr/>
        </p:nvSpPr>
        <p:spPr>
          <a:xfrm>
            <a:off x="1243362" y="3511761"/>
            <a:ext cx="5294142" cy="369332"/>
          </a:xfrm>
          <a:prstGeom prst="rect">
            <a:avLst/>
          </a:prstGeom>
          <a:noFill/>
        </p:spPr>
        <p:txBody>
          <a:bodyPr wrap="square" rtlCol="0">
            <a:spAutoFit/>
          </a:bodyPr>
          <a:lstStyle/>
          <a:p>
            <a:r>
              <a:rPr lang="en-US" b="1"/>
              <a:t>Using WRAP2014 – 2016v1 : NOx</a:t>
            </a:r>
          </a:p>
        </p:txBody>
      </p:sp>
      <p:sp>
        <p:nvSpPr>
          <p:cNvPr id="13" name="TextBox 12">
            <a:extLst>
              <a:ext uri="{FF2B5EF4-FFF2-40B4-BE49-F238E27FC236}">
                <a16:creationId xmlns:a16="http://schemas.microsoft.com/office/drawing/2014/main" id="{EEC6069D-B7FF-4007-8E37-6377D51D0B98}"/>
              </a:ext>
            </a:extLst>
          </p:cNvPr>
          <p:cNvSpPr txBox="1"/>
          <p:nvPr/>
        </p:nvSpPr>
        <p:spPr>
          <a:xfrm>
            <a:off x="72782" y="525256"/>
            <a:ext cx="1221809" cy="923330"/>
          </a:xfrm>
          <a:prstGeom prst="rect">
            <a:avLst/>
          </a:prstGeom>
          <a:noFill/>
        </p:spPr>
        <p:txBody>
          <a:bodyPr wrap="none" rtlCol="0">
            <a:spAutoFit/>
          </a:bodyPr>
          <a:lstStyle/>
          <a:p>
            <a:r>
              <a:rPr lang="en-US" b="1"/>
              <a:t>NOx</a:t>
            </a:r>
          </a:p>
          <a:p>
            <a:r>
              <a:rPr lang="en-US" b="1"/>
              <a:t>Point +</a:t>
            </a:r>
          </a:p>
          <a:p>
            <a:r>
              <a:rPr lang="en-US" b="1"/>
              <a:t>Nonpoint</a:t>
            </a:r>
          </a:p>
        </p:txBody>
      </p:sp>
      <p:pic>
        <p:nvPicPr>
          <p:cNvPr id="15" name="Picture 14">
            <a:extLst>
              <a:ext uri="{FF2B5EF4-FFF2-40B4-BE49-F238E27FC236}">
                <a16:creationId xmlns:a16="http://schemas.microsoft.com/office/drawing/2014/main" id="{A9557306-B340-4AD9-84BD-ED005F859C69}"/>
              </a:ext>
            </a:extLst>
          </p:cNvPr>
          <p:cNvPicPr>
            <a:picLocks noChangeAspect="1"/>
          </p:cNvPicPr>
          <p:nvPr/>
        </p:nvPicPr>
        <p:blipFill>
          <a:blip r:embed="rId7"/>
          <a:stretch>
            <a:fillRect/>
          </a:stretch>
        </p:blipFill>
        <p:spPr>
          <a:xfrm>
            <a:off x="6719514" y="3908771"/>
            <a:ext cx="5054022" cy="2883658"/>
          </a:xfrm>
          <a:prstGeom prst="rect">
            <a:avLst/>
          </a:prstGeom>
        </p:spPr>
      </p:pic>
      <p:sp>
        <p:nvSpPr>
          <p:cNvPr id="16" name="TextBox 15">
            <a:extLst>
              <a:ext uri="{FF2B5EF4-FFF2-40B4-BE49-F238E27FC236}">
                <a16:creationId xmlns:a16="http://schemas.microsoft.com/office/drawing/2014/main" id="{2262B507-2109-4B1B-A441-F3B68E95FD8F}"/>
              </a:ext>
            </a:extLst>
          </p:cNvPr>
          <p:cNvSpPr txBox="1"/>
          <p:nvPr/>
        </p:nvSpPr>
        <p:spPr>
          <a:xfrm>
            <a:off x="6825073" y="3520084"/>
            <a:ext cx="5294142" cy="369332"/>
          </a:xfrm>
          <a:prstGeom prst="rect">
            <a:avLst/>
          </a:prstGeom>
          <a:noFill/>
        </p:spPr>
        <p:txBody>
          <a:bodyPr wrap="square" rtlCol="0">
            <a:spAutoFit/>
          </a:bodyPr>
          <a:lstStyle/>
          <a:p>
            <a:r>
              <a:rPr lang="en-US" b="1"/>
              <a:t>Using WRAP2014 – 2016v1 : VOC</a:t>
            </a:r>
          </a:p>
        </p:txBody>
      </p:sp>
      <p:sp>
        <p:nvSpPr>
          <p:cNvPr id="17" name="TextBox 16">
            <a:extLst>
              <a:ext uri="{FF2B5EF4-FFF2-40B4-BE49-F238E27FC236}">
                <a16:creationId xmlns:a16="http://schemas.microsoft.com/office/drawing/2014/main" id="{2EE8FD1E-49FE-44F2-BE53-F64A6BA3ED9F}"/>
              </a:ext>
            </a:extLst>
          </p:cNvPr>
          <p:cNvSpPr txBox="1"/>
          <p:nvPr/>
        </p:nvSpPr>
        <p:spPr>
          <a:xfrm>
            <a:off x="0" y="4283027"/>
            <a:ext cx="1221809" cy="2308324"/>
          </a:xfrm>
          <a:prstGeom prst="rect">
            <a:avLst/>
          </a:prstGeom>
          <a:solidFill>
            <a:schemeClr val="bg1"/>
          </a:solidFill>
        </p:spPr>
        <p:txBody>
          <a:bodyPr wrap="square" rtlCol="0">
            <a:spAutoFit/>
          </a:bodyPr>
          <a:lstStyle/>
          <a:p>
            <a:r>
              <a:rPr lang="en-US" sz="1600">
                <a:solidFill>
                  <a:srgbClr val="C00000"/>
                </a:solidFill>
              </a:rPr>
              <a:t>Red </a:t>
            </a:r>
            <a:r>
              <a:rPr lang="en-US" sz="1600"/>
              <a:t>= WRAP values higher</a:t>
            </a:r>
          </a:p>
          <a:p>
            <a:endParaRPr lang="en-US" sz="1600"/>
          </a:p>
          <a:p>
            <a:r>
              <a:rPr lang="en-US" sz="1600">
                <a:solidFill>
                  <a:schemeClr val="tx2">
                    <a:lumMod val="75000"/>
                  </a:schemeClr>
                </a:solidFill>
              </a:rPr>
              <a:t>Blue</a:t>
            </a:r>
            <a:r>
              <a:rPr lang="en-US" sz="1600"/>
              <a:t> = 2016v1 values higher</a:t>
            </a:r>
          </a:p>
        </p:txBody>
      </p:sp>
    </p:spTree>
    <p:extLst>
      <p:ext uri="{BB962C8B-B14F-4D97-AF65-F5344CB8AC3E}">
        <p14:creationId xmlns:p14="http://schemas.microsoft.com/office/powerpoint/2010/main" val="385957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0F543A-B5D7-48B0-B1EE-2453D5BFDD4B}"/>
              </a:ext>
            </a:extLst>
          </p:cNvPr>
          <p:cNvSpPr>
            <a:spLocks noGrp="1"/>
          </p:cNvSpPr>
          <p:nvPr>
            <p:ph idx="1"/>
          </p:nvPr>
        </p:nvSpPr>
        <p:spPr>
          <a:xfrm>
            <a:off x="609600" y="1219200"/>
            <a:ext cx="10972800" cy="5188749"/>
          </a:xfrm>
        </p:spPr>
        <p:txBody>
          <a:bodyPr>
            <a:normAutofit fontScale="70000" lnSpcReduction="20000"/>
          </a:bodyPr>
          <a:lstStyle/>
          <a:p>
            <a:pPr lvl="0"/>
            <a:r>
              <a:rPr lang="en-US" u="sng"/>
              <a:t>Introduction and Data Distribution</a:t>
            </a:r>
          </a:p>
          <a:p>
            <a:pPr lvl="0"/>
            <a:r>
              <a:rPr lang="en-US"/>
              <a:t>Welcome and introduction (Zac Adelman)</a:t>
            </a:r>
          </a:p>
          <a:p>
            <a:pPr lvl="0"/>
            <a:r>
              <a:rPr lang="en-US"/>
              <a:t>IWDW Update - Platform status and summary of requests (Shawn McClure)</a:t>
            </a:r>
          </a:p>
          <a:p>
            <a:pPr marL="109728" lvl="0" indent="0">
              <a:buNone/>
            </a:pPr>
            <a:endParaRPr lang="en-US"/>
          </a:p>
          <a:p>
            <a:pPr lvl="0"/>
            <a:r>
              <a:rPr lang="en-US" u="sng"/>
              <a:t>Emissions updates since 2016v1 release last fall</a:t>
            </a:r>
            <a:endParaRPr lang="en-US"/>
          </a:p>
          <a:p>
            <a:pPr lvl="0"/>
            <a:r>
              <a:rPr lang="en-US"/>
              <a:t>Release updates, Issues Discovered, CMV Correction (Alison Eyth)</a:t>
            </a:r>
          </a:p>
          <a:p>
            <a:pPr lvl="0"/>
            <a:r>
              <a:rPr lang="en-US"/>
              <a:t>New IPM EGU projection (Serpil Kayin)</a:t>
            </a:r>
          </a:p>
          <a:p>
            <a:pPr lvl="0"/>
            <a:r>
              <a:rPr lang="en-US"/>
              <a:t>ERTAC Update (Susan McCusker)</a:t>
            </a:r>
          </a:p>
          <a:p>
            <a:pPr lvl="0"/>
            <a:r>
              <a:rPr lang="en-US"/>
              <a:t>WRAP Oil and Gas Inventory (Jeff Vukovich) </a:t>
            </a:r>
          </a:p>
          <a:p>
            <a:pPr marL="109728" lvl="0" indent="0">
              <a:buNone/>
            </a:pPr>
            <a:endParaRPr lang="en-US"/>
          </a:p>
          <a:p>
            <a:pPr lvl="0"/>
            <a:r>
              <a:rPr lang="en-US" u="sng"/>
              <a:t>2016v1 platform modeling results  </a:t>
            </a:r>
            <a:endParaRPr lang="en-US"/>
          </a:p>
          <a:p>
            <a:pPr lvl="0"/>
            <a:r>
              <a:rPr lang="en-US"/>
              <a:t>EPA (Norm Possiel and Heather Simon)</a:t>
            </a:r>
          </a:p>
          <a:p>
            <a:pPr lvl="0"/>
            <a:r>
              <a:rPr lang="en-US"/>
              <a:t>LADCO: preliminary model performance for O3 and PM (Zac Adelman)</a:t>
            </a:r>
          </a:p>
          <a:p>
            <a:pPr lvl="0"/>
            <a:r>
              <a:rPr lang="en-US"/>
              <a:t>NY: CMAQ version sensitivity (Jeongran Yun)</a:t>
            </a:r>
          </a:p>
          <a:p>
            <a:pPr lvl="0"/>
            <a:r>
              <a:rPr lang="en-US"/>
              <a:t>WRAP: Regional haze application of the 2016v1 platform</a:t>
            </a:r>
          </a:p>
          <a:p>
            <a:pPr lvl="0"/>
            <a:endParaRPr lang="en-US"/>
          </a:p>
          <a:p>
            <a:pPr lvl="0"/>
            <a:r>
              <a:rPr lang="en-US"/>
              <a:t>Review exit-survey from last call, next steps, and post-webinar questionnaire </a:t>
            </a:r>
          </a:p>
          <a:p>
            <a:endParaRPr lang="en-US"/>
          </a:p>
        </p:txBody>
      </p:sp>
      <p:sp>
        <p:nvSpPr>
          <p:cNvPr id="3" name="Slide Number Placeholder 2">
            <a:extLst>
              <a:ext uri="{FF2B5EF4-FFF2-40B4-BE49-F238E27FC236}">
                <a16:creationId xmlns:a16="http://schemas.microsoft.com/office/drawing/2014/main" id="{13EBCA51-557A-4C4D-9208-A61C2DEDAD7C}"/>
              </a:ext>
            </a:extLst>
          </p:cNvPr>
          <p:cNvSpPr>
            <a:spLocks noGrp="1"/>
          </p:cNvSpPr>
          <p:nvPr>
            <p:ph type="sldNum" sz="quarter" idx="12"/>
          </p:nvPr>
        </p:nvSpPr>
        <p:spPr/>
        <p:txBody>
          <a:bodyPr/>
          <a:lstStyle/>
          <a:p>
            <a:fld id="{61C894BD-DCE2-4A96-A9AF-225BBEAC2A40}" type="slidenum">
              <a:rPr lang="en-US" smtClean="0"/>
              <a:pPr/>
              <a:t>3</a:t>
            </a:fld>
            <a:endParaRPr lang="en-US"/>
          </a:p>
        </p:txBody>
      </p:sp>
      <p:sp>
        <p:nvSpPr>
          <p:cNvPr id="4" name="Title 3">
            <a:extLst>
              <a:ext uri="{FF2B5EF4-FFF2-40B4-BE49-F238E27FC236}">
                <a16:creationId xmlns:a16="http://schemas.microsoft.com/office/drawing/2014/main" id="{25F3DC08-4F21-430C-AFD6-72B1FF23E959}"/>
              </a:ext>
            </a:extLst>
          </p:cNvPr>
          <p:cNvSpPr>
            <a:spLocks noGrp="1"/>
          </p:cNvSpPr>
          <p:nvPr>
            <p:ph type="title"/>
          </p:nvPr>
        </p:nvSpPr>
        <p:spPr>
          <a:xfrm>
            <a:off x="381000" y="92901"/>
            <a:ext cx="10972800" cy="1143000"/>
          </a:xfrm>
        </p:spPr>
        <p:txBody>
          <a:bodyPr/>
          <a:lstStyle/>
          <a:p>
            <a:r>
              <a:rPr lang="en-US"/>
              <a:t>Agenda for Today</a:t>
            </a:r>
          </a:p>
        </p:txBody>
      </p:sp>
    </p:spTree>
    <p:extLst>
      <p:ext uri="{BB962C8B-B14F-4D97-AF65-F5344CB8AC3E}">
        <p14:creationId xmlns:p14="http://schemas.microsoft.com/office/powerpoint/2010/main" val="821264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1F051-F36B-42E2-93B9-61AE5805790A}"/>
              </a:ext>
            </a:extLst>
          </p:cNvPr>
          <p:cNvSpPr>
            <a:spLocks noGrp="1"/>
          </p:cNvSpPr>
          <p:nvPr>
            <p:ph type="sldNum" sz="quarter" idx="12"/>
          </p:nvPr>
        </p:nvSpPr>
        <p:spPr/>
        <p:txBody>
          <a:bodyPr/>
          <a:lstStyle/>
          <a:p>
            <a:fld id="{61C894BD-DCE2-4A96-A9AF-225BBEAC2A40}" type="slidenum">
              <a:rPr lang="en-US" smtClean="0"/>
              <a:pPr/>
              <a:t>30</a:t>
            </a:fld>
            <a:endParaRPr lang="en-US"/>
          </a:p>
        </p:txBody>
      </p:sp>
      <p:sp>
        <p:nvSpPr>
          <p:cNvPr id="3" name="Slide Number Placeholder 1">
            <a:extLst>
              <a:ext uri="{FF2B5EF4-FFF2-40B4-BE49-F238E27FC236}">
                <a16:creationId xmlns:a16="http://schemas.microsoft.com/office/drawing/2014/main" id="{08B251D8-7A3B-419C-A25C-D0F375D52B0C}"/>
              </a:ext>
            </a:extLst>
          </p:cNvPr>
          <p:cNvSpPr txBox="1">
            <a:spLocks/>
          </p:cNvSpPr>
          <p:nvPr/>
        </p:nvSpPr>
        <p:spPr>
          <a:xfrm>
            <a:off x="11330609" y="6282220"/>
            <a:ext cx="754687" cy="510209"/>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30</a:t>
            </a:fld>
            <a:endParaRPr lang="en-US"/>
          </a:p>
        </p:txBody>
      </p:sp>
      <p:sp>
        <p:nvSpPr>
          <p:cNvPr id="4" name="Title 1">
            <a:extLst>
              <a:ext uri="{FF2B5EF4-FFF2-40B4-BE49-F238E27FC236}">
                <a16:creationId xmlns:a16="http://schemas.microsoft.com/office/drawing/2014/main" id="{E2D784D1-67BF-4B61-A2A1-406FB330C4E9}"/>
              </a:ext>
            </a:extLst>
          </p:cNvPr>
          <p:cNvSpPr txBox="1">
            <a:spLocks/>
          </p:cNvSpPr>
          <p:nvPr/>
        </p:nvSpPr>
        <p:spPr>
          <a:xfrm>
            <a:off x="611029" y="211963"/>
            <a:ext cx="10719580" cy="1507067"/>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t>HISTORICAL EXPLORATION DATA AND TRENDS</a:t>
            </a:r>
          </a:p>
        </p:txBody>
      </p:sp>
      <p:sp>
        <p:nvSpPr>
          <p:cNvPr id="5" name="TextBox 4">
            <a:extLst>
              <a:ext uri="{FF2B5EF4-FFF2-40B4-BE49-F238E27FC236}">
                <a16:creationId xmlns:a16="http://schemas.microsoft.com/office/drawing/2014/main" id="{0CCEABDB-FA00-483B-8631-96A2917B4D97}"/>
              </a:ext>
            </a:extLst>
          </p:cNvPr>
          <p:cNvSpPr txBox="1"/>
          <p:nvPr/>
        </p:nvSpPr>
        <p:spPr>
          <a:xfrm>
            <a:off x="589389" y="898960"/>
            <a:ext cx="10969942" cy="707886"/>
          </a:xfrm>
          <a:prstGeom prst="rect">
            <a:avLst/>
          </a:prstGeom>
          <a:noFill/>
        </p:spPr>
        <p:txBody>
          <a:bodyPr wrap="square" rtlCol="0">
            <a:spAutoFit/>
          </a:bodyPr>
          <a:lstStyle/>
          <a:p>
            <a:r>
              <a:rPr lang="en-US" sz="2000"/>
              <a:t>Overall Oil Exploration down somewhat significantly in 2016 when compare to 2014.</a:t>
            </a:r>
          </a:p>
          <a:p>
            <a:r>
              <a:rPr lang="en-US" sz="2000"/>
              <a:t>Natural Gas Exploration trends variable in these states.</a:t>
            </a:r>
          </a:p>
        </p:txBody>
      </p:sp>
      <p:pic>
        <p:nvPicPr>
          <p:cNvPr id="6" name="Picture 5">
            <a:extLst>
              <a:ext uri="{FF2B5EF4-FFF2-40B4-BE49-F238E27FC236}">
                <a16:creationId xmlns:a16="http://schemas.microsoft.com/office/drawing/2014/main" id="{37BD50D1-9D58-41A6-A107-5274B0A748E0}"/>
              </a:ext>
            </a:extLst>
          </p:cNvPr>
          <p:cNvPicPr>
            <a:picLocks noChangeAspect="1"/>
          </p:cNvPicPr>
          <p:nvPr/>
        </p:nvPicPr>
        <p:blipFill>
          <a:blip r:embed="rId2"/>
          <a:stretch>
            <a:fillRect/>
          </a:stretch>
        </p:blipFill>
        <p:spPr>
          <a:xfrm>
            <a:off x="6096000" y="2202548"/>
            <a:ext cx="5865252" cy="3525391"/>
          </a:xfrm>
          <a:prstGeom prst="rect">
            <a:avLst/>
          </a:prstGeom>
        </p:spPr>
      </p:pic>
      <p:pic>
        <p:nvPicPr>
          <p:cNvPr id="7" name="Picture 6">
            <a:extLst>
              <a:ext uri="{FF2B5EF4-FFF2-40B4-BE49-F238E27FC236}">
                <a16:creationId xmlns:a16="http://schemas.microsoft.com/office/drawing/2014/main" id="{1E49BA44-EEDE-4133-8112-C4C3F070D901}"/>
              </a:ext>
            </a:extLst>
          </p:cNvPr>
          <p:cNvPicPr>
            <a:picLocks noChangeAspect="1"/>
          </p:cNvPicPr>
          <p:nvPr/>
        </p:nvPicPr>
        <p:blipFill>
          <a:blip r:embed="rId3"/>
          <a:stretch>
            <a:fillRect/>
          </a:stretch>
        </p:blipFill>
        <p:spPr>
          <a:xfrm>
            <a:off x="209109" y="2202549"/>
            <a:ext cx="5865251" cy="3525391"/>
          </a:xfrm>
          <a:prstGeom prst="rect">
            <a:avLst/>
          </a:prstGeom>
        </p:spPr>
      </p:pic>
      <p:sp>
        <p:nvSpPr>
          <p:cNvPr id="8" name="TextBox 7">
            <a:extLst>
              <a:ext uri="{FF2B5EF4-FFF2-40B4-BE49-F238E27FC236}">
                <a16:creationId xmlns:a16="http://schemas.microsoft.com/office/drawing/2014/main" id="{49AFBB04-30D9-4438-B366-8E4FB1E4615C}"/>
              </a:ext>
            </a:extLst>
          </p:cNvPr>
          <p:cNvSpPr txBox="1"/>
          <p:nvPr/>
        </p:nvSpPr>
        <p:spPr>
          <a:xfrm>
            <a:off x="1796439" y="5820555"/>
            <a:ext cx="8837676" cy="830997"/>
          </a:xfrm>
          <a:prstGeom prst="rect">
            <a:avLst/>
          </a:prstGeom>
          <a:solidFill>
            <a:schemeClr val="bg1"/>
          </a:solidFill>
        </p:spPr>
        <p:txBody>
          <a:bodyPr wrap="none" rtlCol="0">
            <a:spAutoFit/>
          </a:bodyPr>
          <a:lstStyle/>
          <a:p>
            <a:r>
              <a:rPr lang="en-US" sz="2400"/>
              <a:t>Sources above are: </a:t>
            </a:r>
            <a:r>
              <a:rPr lang="en-US" sz="2400" err="1"/>
              <a:t>DrillingInfo’s</a:t>
            </a:r>
            <a:r>
              <a:rPr lang="en-US" sz="2400"/>
              <a:t> HPDI database</a:t>
            </a:r>
          </a:p>
          <a:p>
            <a:r>
              <a:rPr lang="en-US" sz="2400"/>
              <a:t>WRAP used IHS ENERDEQ data for exploration information</a:t>
            </a:r>
          </a:p>
        </p:txBody>
      </p:sp>
    </p:spTree>
    <p:extLst>
      <p:ext uri="{BB962C8B-B14F-4D97-AF65-F5344CB8AC3E}">
        <p14:creationId xmlns:p14="http://schemas.microsoft.com/office/powerpoint/2010/main" val="1541780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586E80-A508-44BD-BF87-9899302016CC}"/>
              </a:ext>
            </a:extLst>
          </p:cNvPr>
          <p:cNvSpPr>
            <a:spLocks noGrp="1"/>
          </p:cNvSpPr>
          <p:nvPr>
            <p:ph type="sldNum" sz="quarter" idx="12"/>
          </p:nvPr>
        </p:nvSpPr>
        <p:spPr/>
        <p:txBody>
          <a:bodyPr/>
          <a:lstStyle/>
          <a:p>
            <a:fld id="{61C894BD-DCE2-4A96-A9AF-225BBEAC2A40}" type="slidenum">
              <a:rPr lang="en-US" smtClean="0"/>
              <a:pPr/>
              <a:t>31</a:t>
            </a:fld>
            <a:endParaRPr lang="en-US"/>
          </a:p>
        </p:txBody>
      </p:sp>
      <p:pic>
        <p:nvPicPr>
          <p:cNvPr id="3" name="Picture 2">
            <a:extLst>
              <a:ext uri="{FF2B5EF4-FFF2-40B4-BE49-F238E27FC236}">
                <a16:creationId xmlns:a16="http://schemas.microsoft.com/office/drawing/2014/main" id="{C7128AB4-D8E7-4BBE-8ADA-19A707903E17}"/>
              </a:ext>
            </a:extLst>
          </p:cNvPr>
          <p:cNvPicPr>
            <a:picLocks noChangeAspect="1"/>
          </p:cNvPicPr>
          <p:nvPr/>
        </p:nvPicPr>
        <p:blipFill>
          <a:blip r:embed="rId3"/>
          <a:stretch>
            <a:fillRect/>
          </a:stretch>
        </p:blipFill>
        <p:spPr>
          <a:xfrm>
            <a:off x="452706" y="1004728"/>
            <a:ext cx="11286588" cy="4848544"/>
          </a:xfrm>
          <a:prstGeom prst="rect">
            <a:avLst/>
          </a:prstGeom>
        </p:spPr>
      </p:pic>
      <p:sp>
        <p:nvSpPr>
          <p:cNvPr id="4" name="TextBox 3">
            <a:extLst>
              <a:ext uri="{FF2B5EF4-FFF2-40B4-BE49-F238E27FC236}">
                <a16:creationId xmlns:a16="http://schemas.microsoft.com/office/drawing/2014/main" id="{697CF3A3-1542-4725-B609-FCE1DCD78BAA}"/>
              </a:ext>
            </a:extLst>
          </p:cNvPr>
          <p:cNvSpPr txBox="1"/>
          <p:nvPr/>
        </p:nvSpPr>
        <p:spPr>
          <a:xfrm>
            <a:off x="1207357" y="6223283"/>
            <a:ext cx="9260869" cy="369332"/>
          </a:xfrm>
          <a:prstGeom prst="rect">
            <a:avLst/>
          </a:prstGeom>
          <a:solidFill>
            <a:schemeClr val="bg1"/>
          </a:solidFill>
        </p:spPr>
        <p:txBody>
          <a:bodyPr wrap="none" rtlCol="0">
            <a:spAutoFit/>
          </a:bodyPr>
          <a:lstStyle/>
          <a:p>
            <a:r>
              <a:rPr lang="en-US"/>
              <a:t>2014fd = 2014NEIv2    2016fh = 2016v1   2023fh and 2028fh are based off of 2016v1</a:t>
            </a:r>
          </a:p>
        </p:txBody>
      </p:sp>
      <p:sp>
        <p:nvSpPr>
          <p:cNvPr id="5" name="Title 1">
            <a:extLst>
              <a:ext uri="{FF2B5EF4-FFF2-40B4-BE49-F238E27FC236}">
                <a16:creationId xmlns:a16="http://schemas.microsoft.com/office/drawing/2014/main" id="{39BA4E44-87F0-4AF1-B253-B036B1C3F800}"/>
              </a:ext>
            </a:extLst>
          </p:cNvPr>
          <p:cNvSpPr txBox="1">
            <a:spLocks/>
          </p:cNvSpPr>
          <p:nvPr/>
        </p:nvSpPr>
        <p:spPr>
          <a:xfrm>
            <a:off x="626013" y="228600"/>
            <a:ext cx="10939974" cy="1054041"/>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err="1"/>
              <a:t>StATE</a:t>
            </a:r>
            <a:r>
              <a:rPr lang="en-US" sz="3200" b="1"/>
              <a:t> NOX EMISSIONS FOR BASE AND FUTURE CASES</a:t>
            </a:r>
          </a:p>
        </p:txBody>
      </p:sp>
    </p:spTree>
    <p:extLst>
      <p:ext uri="{BB962C8B-B14F-4D97-AF65-F5344CB8AC3E}">
        <p14:creationId xmlns:p14="http://schemas.microsoft.com/office/powerpoint/2010/main" val="567063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D532FE-7ABC-47DC-B41D-04ED8020F5A8}"/>
              </a:ext>
            </a:extLst>
          </p:cNvPr>
          <p:cNvSpPr>
            <a:spLocks noGrp="1"/>
          </p:cNvSpPr>
          <p:nvPr>
            <p:ph type="sldNum" sz="quarter" idx="12"/>
          </p:nvPr>
        </p:nvSpPr>
        <p:spPr/>
        <p:txBody>
          <a:bodyPr/>
          <a:lstStyle/>
          <a:p>
            <a:fld id="{61C894BD-DCE2-4A96-A9AF-225BBEAC2A40}" type="slidenum">
              <a:rPr lang="en-US" smtClean="0"/>
              <a:pPr/>
              <a:t>32</a:t>
            </a:fld>
            <a:endParaRPr lang="en-US"/>
          </a:p>
        </p:txBody>
      </p:sp>
      <p:pic>
        <p:nvPicPr>
          <p:cNvPr id="4" name="Picture 3">
            <a:extLst>
              <a:ext uri="{FF2B5EF4-FFF2-40B4-BE49-F238E27FC236}">
                <a16:creationId xmlns:a16="http://schemas.microsoft.com/office/drawing/2014/main" id="{CB648567-77AF-4D96-AE14-075045E2DEA1}"/>
              </a:ext>
            </a:extLst>
          </p:cNvPr>
          <p:cNvPicPr>
            <a:picLocks noChangeAspect="1"/>
          </p:cNvPicPr>
          <p:nvPr/>
        </p:nvPicPr>
        <p:blipFill>
          <a:blip r:embed="rId3"/>
          <a:stretch>
            <a:fillRect/>
          </a:stretch>
        </p:blipFill>
        <p:spPr>
          <a:xfrm>
            <a:off x="612874" y="1066799"/>
            <a:ext cx="10512325" cy="4814155"/>
          </a:xfrm>
          <a:prstGeom prst="rect">
            <a:avLst/>
          </a:prstGeom>
        </p:spPr>
      </p:pic>
      <p:sp>
        <p:nvSpPr>
          <p:cNvPr id="5" name="Title 1">
            <a:extLst>
              <a:ext uri="{FF2B5EF4-FFF2-40B4-BE49-F238E27FC236}">
                <a16:creationId xmlns:a16="http://schemas.microsoft.com/office/drawing/2014/main" id="{68AB434F-0422-4871-BC9F-0A2B3BDEDD28}"/>
              </a:ext>
            </a:extLst>
          </p:cNvPr>
          <p:cNvSpPr txBox="1">
            <a:spLocks/>
          </p:cNvSpPr>
          <p:nvPr/>
        </p:nvSpPr>
        <p:spPr>
          <a:xfrm>
            <a:off x="626013" y="228600"/>
            <a:ext cx="10939974" cy="1054041"/>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err="1"/>
              <a:t>StATE</a:t>
            </a:r>
            <a:r>
              <a:rPr lang="en-US" sz="3200" b="1"/>
              <a:t> VOC EMISSIONS FOR BASE AND FUTURE CASES</a:t>
            </a:r>
          </a:p>
        </p:txBody>
      </p:sp>
      <p:sp>
        <p:nvSpPr>
          <p:cNvPr id="6" name="TextBox 5">
            <a:extLst>
              <a:ext uri="{FF2B5EF4-FFF2-40B4-BE49-F238E27FC236}">
                <a16:creationId xmlns:a16="http://schemas.microsoft.com/office/drawing/2014/main" id="{3BA98C35-7098-42FE-92CC-9F56B0B74F79}"/>
              </a:ext>
            </a:extLst>
          </p:cNvPr>
          <p:cNvSpPr txBox="1"/>
          <p:nvPr/>
        </p:nvSpPr>
        <p:spPr>
          <a:xfrm>
            <a:off x="1207357" y="6223283"/>
            <a:ext cx="9260869" cy="369332"/>
          </a:xfrm>
          <a:prstGeom prst="rect">
            <a:avLst/>
          </a:prstGeom>
          <a:solidFill>
            <a:schemeClr val="bg1"/>
          </a:solidFill>
        </p:spPr>
        <p:txBody>
          <a:bodyPr wrap="none" rtlCol="0">
            <a:spAutoFit/>
          </a:bodyPr>
          <a:lstStyle/>
          <a:p>
            <a:r>
              <a:rPr lang="en-US"/>
              <a:t>2014fd = 2014NEIv2    2016fh = 2016v1   2023fh and 2028fh are based off of 2016v1</a:t>
            </a:r>
          </a:p>
        </p:txBody>
      </p:sp>
    </p:spTree>
    <p:extLst>
      <p:ext uri="{BB962C8B-B14F-4D97-AF65-F5344CB8AC3E}">
        <p14:creationId xmlns:p14="http://schemas.microsoft.com/office/powerpoint/2010/main" val="1489092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E893A6-3749-4B45-8DC5-5A7856515756}"/>
              </a:ext>
            </a:extLst>
          </p:cNvPr>
          <p:cNvSpPr>
            <a:spLocks noGrp="1"/>
          </p:cNvSpPr>
          <p:nvPr>
            <p:ph type="sldNum" sz="quarter" idx="12"/>
          </p:nvPr>
        </p:nvSpPr>
        <p:spPr/>
        <p:txBody>
          <a:bodyPr/>
          <a:lstStyle/>
          <a:p>
            <a:fld id="{61C894BD-DCE2-4A96-A9AF-225BBEAC2A40}" type="slidenum">
              <a:rPr lang="en-US" smtClean="0"/>
              <a:pPr/>
              <a:t>33</a:t>
            </a:fld>
            <a:endParaRPr lang="en-US"/>
          </a:p>
        </p:txBody>
      </p:sp>
      <p:sp>
        <p:nvSpPr>
          <p:cNvPr id="3" name="Title 1">
            <a:extLst>
              <a:ext uri="{FF2B5EF4-FFF2-40B4-BE49-F238E27FC236}">
                <a16:creationId xmlns:a16="http://schemas.microsoft.com/office/drawing/2014/main" id="{0E5600D6-3E73-46A8-BD42-26E239C327BB}"/>
              </a:ext>
            </a:extLst>
          </p:cNvPr>
          <p:cNvSpPr txBox="1">
            <a:spLocks/>
          </p:cNvSpPr>
          <p:nvPr/>
        </p:nvSpPr>
        <p:spPr>
          <a:xfrm>
            <a:off x="464870" y="232416"/>
            <a:ext cx="10719580" cy="1507067"/>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a:t>SUMMARY</a:t>
            </a:r>
          </a:p>
        </p:txBody>
      </p:sp>
      <p:sp>
        <p:nvSpPr>
          <p:cNvPr id="4" name="Content Placeholder 2">
            <a:extLst>
              <a:ext uri="{FF2B5EF4-FFF2-40B4-BE49-F238E27FC236}">
                <a16:creationId xmlns:a16="http://schemas.microsoft.com/office/drawing/2014/main" id="{2B8BAE5C-90FE-4C46-9DFC-EE974953E05A}"/>
              </a:ext>
            </a:extLst>
          </p:cNvPr>
          <p:cNvSpPr txBox="1">
            <a:spLocks/>
          </p:cNvSpPr>
          <p:nvPr/>
        </p:nvSpPr>
        <p:spPr>
          <a:xfrm>
            <a:off x="840543" y="966366"/>
            <a:ext cx="10343907" cy="5659218"/>
          </a:xfrm>
          <a:prstGeom prst="rect">
            <a:avLst/>
          </a:prstGeom>
          <a:solidFill>
            <a:schemeClr val="bg1"/>
          </a:solidFill>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b="1"/>
              <a:t>Differences between WRAP2014 and 2016v1 can mainly be attributed to</a:t>
            </a:r>
          </a:p>
          <a:p>
            <a:pPr lvl="1"/>
            <a:r>
              <a:rPr lang="en-US" sz="2000" b="1">
                <a:solidFill>
                  <a:srgbClr val="C00000"/>
                </a:solidFill>
              </a:rPr>
              <a:t>2014 vs 2016 activity</a:t>
            </a:r>
          </a:p>
          <a:p>
            <a:pPr lvl="1"/>
            <a:r>
              <a:rPr lang="en-US" sz="2000" b="1">
                <a:solidFill>
                  <a:srgbClr val="C00000"/>
                </a:solidFill>
              </a:rPr>
              <a:t>Recent survey information (circa 2017)</a:t>
            </a:r>
          </a:p>
          <a:p>
            <a:pPr lvl="1"/>
            <a:r>
              <a:rPr lang="en-US" sz="2000" b="1">
                <a:solidFill>
                  <a:srgbClr val="C00000"/>
                </a:solidFill>
              </a:rPr>
              <a:t>Post-2014NEI basin-specific studies</a:t>
            </a:r>
          </a:p>
          <a:p>
            <a:r>
              <a:rPr lang="en-US" sz="2400" b="1"/>
              <a:t>WRAP2014: +100K tons in NOX and VOC vs. 2016v1</a:t>
            </a:r>
          </a:p>
          <a:p>
            <a:r>
              <a:rPr lang="en-US" sz="2400" b="1"/>
              <a:t>WRAP2023: +75K tons in NOX and -300K tons of VOC vs 2023fh</a:t>
            </a:r>
          </a:p>
          <a:p>
            <a:r>
              <a:rPr lang="en-US" sz="2400" b="1"/>
              <a:t>WRAP inventories have been processed through SMOKE for base and future year</a:t>
            </a:r>
          </a:p>
          <a:p>
            <a:pPr lvl="1"/>
            <a:r>
              <a:rPr lang="en-US" sz="2000" b="1"/>
              <a:t>Data package prepared and provided to IWDW</a:t>
            </a:r>
          </a:p>
          <a:p>
            <a:pPr lvl="1"/>
            <a:r>
              <a:rPr lang="en-US" sz="2000" b="1"/>
              <a:t>IWDW will make it available via their website</a:t>
            </a:r>
          </a:p>
          <a:p>
            <a:pPr lvl="1"/>
            <a:r>
              <a:rPr lang="en-US" sz="2000" b="1"/>
              <a:t>Documentation</a:t>
            </a:r>
          </a:p>
          <a:p>
            <a:pPr lvl="2"/>
            <a:r>
              <a:rPr lang="en-US" sz="2000" b="1"/>
              <a:t>Technical reports available via WRAP</a:t>
            </a:r>
          </a:p>
          <a:p>
            <a:pPr lvl="2"/>
            <a:r>
              <a:rPr lang="en-US" sz="2000" b="1"/>
              <a:t>WRAP developing specification sheet documentation</a:t>
            </a:r>
          </a:p>
          <a:p>
            <a:pPr marL="457200" lvl="1" indent="0">
              <a:buFont typeface="Verdana"/>
              <a:buNone/>
            </a:pPr>
            <a:endParaRPr lang="en-US" sz="2000" b="1"/>
          </a:p>
        </p:txBody>
      </p:sp>
      <p:sp>
        <p:nvSpPr>
          <p:cNvPr id="5" name="Slide Number Placeholder 3">
            <a:extLst>
              <a:ext uri="{FF2B5EF4-FFF2-40B4-BE49-F238E27FC236}">
                <a16:creationId xmlns:a16="http://schemas.microsoft.com/office/drawing/2014/main" id="{99E36180-E2C3-4478-84F8-3E4519CA2966}"/>
              </a:ext>
            </a:extLst>
          </p:cNvPr>
          <p:cNvSpPr txBox="1">
            <a:spLocks/>
          </p:cNvSpPr>
          <p:nvPr/>
        </p:nvSpPr>
        <p:spPr>
          <a:xfrm>
            <a:off x="10641037" y="6515028"/>
            <a:ext cx="1142245" cy="6699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z="2000" smtClean="0"/>
              <a:pPr/>
              <a:t>33</a:t>
            </a:fld>
            <a:endParaRPr lang="en-US" sz="2000"/>
          </a:p>
        </p:txBody>
      </p:sp>
    </p:spTree>
    <p:extLst>
      <p:ext uri="{BB962C8B-B14F-4D97-AF65-F5344CB8AC3E}">
        <p14:creationId xmlns:p14="http://schemas.microsoft.com/office/powerpoint/2010/main" val="2527669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EPA OAQPS </a:t>
            </a:r>
            <a:br>
              <a:rPr lang="en-US"/>
            </a:br>
            <a:r>
              <a:rPr lang="en-US"/>
              <a:t>2016v1 Modeling Update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Norm </a:t>
            </a:r>
            <a:r>
              <a:rPr lang="en-US" err="1"/>
              <a:t>Possiel</a:t>
            </a:r>
            <a:r>
              <a:rPr lang="en-US"/>
              <a:t> and Heather Simon, EPA OAQPS</a:t>
            </a:r>
          </a:p>
        </p:txBody>
      </p:sp>
      <p:pic>
        <p:nvPicPr>
          <p:cNvPr id="4" name="Picture 4" descr="EPA seal">
            <a:extLst>
              <a:ext uri="{FF2B5EF4-FFF2-40B4-BE49-F238E27FC236}">
                <a16:creationId xmlns:a16="http://schemas.microsoft.com/office/drawing/2014/main" id="{D0233D74-3AAC-45B4-91EF-FCC4A3924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52400"/>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69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CF6D-5886-4C51-8DF7-CFE707F77A0A}"/>
              </a:ext>
            </a:extLst>
          </p:cNvPr>
          <p:cNvSpPr>
            <a:spLocks noGrp="1"/>
          </p:cNvSpPr>
          <p:nvPr>
            <p:ph type="title"/>
          </p:nvPr>
        </p:nvSpPr>
        <p:spPr>
          <a:xfrm>
            <a:off x="838200" y="-198660"/>
            <a:ext cx="10515600" cy="1325563"/>
          </a:xfrm>
        </p:spPr>
        <p:txBody>
          <a:bodyPr/>
          <a:lstStyle/>
          <a:p>
            <a:r>
              <a:rPr lang="en-US"/>
              <a:t>AQ Modeling Inputs and Set-up</a:t>
            </a:r>
          </a:p>
        </p:txBody>
      </p:sp>
      <p:graphicFrame>
        <p:nvGraphicFramePr>
          <p:cNvPr id="4" name="Content Placeholder 3">
            <a:extLst>
              <a:ext uri="{FF2B5EF4-FFF2-40B4-BE49-F238E27FC236}">
                <a16:creationId xmlns:a16="http://schemas.microsoft.com/office/drawing/2014/main" id="{5EEB0099-F87A-43DF-8D16-A4A531A690A5}"/>
              </a:ext>
            </a:extLst>
          </p:cNvPr>
          <p:cNvGraphicFramePr>
            <a:graphicFrameLocks noGrp="1"/>
          </p:cNvGraphicFramePr>
          <p:nvPr>
            <p:ph idx="1"/>
            <p:extLst>
              <p:ext uri="{D42A27DB-BD31-4B8C-83A1-F6EECF244321}">
                <p14:modId xmlns:p14="http://schemas.microsoft.com/office/powerpoint/2010/main" val="2248281834"/>
              </p:ext>
            </p:extLst>
          </p:nvPr>
        </p:nvGraphicFramePr>
        <p:xfrm>
          <a:off x="381000" y="1219200"/>
          <a:ext cx="9067800" cy="5341634"/>
        </p:xfrm>
        <a:graphic>
          <a:graphicData uri="http://schemas.openxmlformats.org/drawingml/2006/table">
            <a:tbl>
              <a:tblPr firstRow="1" bandRow="1">
                <a:tableStyleId>{5C22544A-7EE6-4342-B048-85BDC9FD1C3A}</a:tableStyleId>
              </a:tblPr>
              <a:tblGrid>
                <a:gridCol w="1762831">
                  <a:extLst>
                    <a:ext uri="{9D8B030D-6E8A-4147-A177-3AD203B41FA5}">
                      <a16:colId xmlns:a16="http://schemas.microsoft.com/office/drawing/2014/main" val="2484559950"/>
                    </a:ext>
                  </a:extLst>
                </a:gridCol>
                <a:gridCol w="2650588">
                  <a:extLst>
                    <a:ext uri="{9D8B030D-6E8A-4147-A177-3AD203B41FA5}">
                      <a16:colId xmlns:a16="http://schemas.microsoft.com/office/drawing/2014/main" val="3086804352"/>
                    </a:ext>
                  </a:extLst>
                </a:gridCol>
                <a:gridCol w="4654381">
                  <a:extLst>
                    <a:ext uri="{9D8B030D-6E8A-4147-A177-3AD203B41FA5}">
                      <a16:colId xmlns:a16="http://schemas.microsoft.com/office/drawing/2014/main" val="244619958"/>
                    </a:ext>
                  </a:extLst>
                </a:gridCol>
              </a:tblGrid>
              <a:tr h="294832">
                <a:tc>
                  <a:txBody>
                    <a:bodyPr/>
                    <a:lstStyle/>
                    <a:p>
                      <a:r>
                        <a:rPr lang="en-US" sz="1400"/>
                        <a:t>component</a:t>
                      </a:r>
                    </a:p>
                  </a:txBody>
                  <a:tcPr/>
                </a:tc>
                <a:tc>
                  <a:txBody>
                    <a:bodyPr/>
                    <a:lstStyle/>
                    <a:p>
                      <a:r>
                        <a:rPr lang="en-US" sz="1400"/>
                        <a:t>Details</a:t>
                      </a:r>
                    </a:p>
                  </a:txBody>
                  <a:tcPr/>
                </a:tc>
                <a:tc>
                  <a:txBody>
                    <a:bodyPr/>
                    <a:lstStyle/>
                    <a:p>
                      <a:r>
                        <a:rPr lang="en-US" sz="1400"/>
                        <a:t>Reference</a:t>
                      </a:r>
                    </a:p>
                  </a:txBody>
                  <a:tcPr/>
                </a:tc>
                <a:extLst>
                  <a:ext uri="{0D108BD9-81ED-4DB2-BD59-A6C34878D82A}">
                    <a16:rowId xmlns:a16="http://schemas.microsoft.com/office/drawing/2014/main" val="1434142377"/>
                  </a:ext>
                </a:extLst>
              </a:tr>
              <a:tr h="457199">
                <a:tc>
                  <a:txBody>
                    <a:bodyPr/>
                    <a:lstStyle/>
                    <a:p>
                      <a:r>
                        <a:rPr lang="en-US" sz="1400"/>
                        <a:t>Emissions case</a:t>
                      </a:r>
                    </a:p>
                  </a:txBody>
                  <a:tcPr/>
                </a:tc>
                <a:tc>
                  <a:txBody>
                    <a:bodyPr/>
                    <a:lstStyle/>
                    <a:p>
                      <a:r>
                        <a:rPr lang="en-US" sz="1400">
                          <a:solidFill>
                            <a:srgbClr val="FF0000"/>
                          </a:solidFill>
                        </a:rPr>
                        <a:t>2016v1 (2016fh)*</a:t>
                      </a:r>
                    </a:p>
                  </a:txBody>
                  <a:tcPr/>
                </a:tc>
                <a:tc>
                  <a:txBody>
                    <a:bodyPr/>
                    <a:lstStyle/>
                    <a:p>
                      <a:r>
                        <a:rPr lang="en-US" sz="1400">
                          <a:hlinkClick r:id="rId2"/>
                        </a:rPr>
                        <a:t>http://views.cira.colostate.edu/wiki/wiki/9169</a:t>
                      </a:r>
                      <a:endParaRPr lang="en-US" sz="1400" baseline="0"/>
                    </a:p>
                  </a:txBody>
                  <a:tcPr/>
                </a:tc>
                <a:extLst>
                  <a:ext uri="{0D108BD9-81ED-4DB2-BD59-A6C34878D82A}">
                    <a16:rowId xmlns:a16="http://schemas.microsoft.com/office/drawing/2014/main" val="1499255336"/>
                  </a:ext>
                </a:extLst>
              </a:tr>
              <a:tr h="762000">
                <a:tc>
                  <a:txBody>
                    <a:bodyPr/>
                    <a:lstStyle/>
                    <a:p>
                      <a:r>
                        <a:rPr lang="en-US" sz="1400"/>
                        <a:t>Meteorology</a:t>
                      </a:r>
                    </a:p>
                  </a:txBody>
                  <a:tcPr/>
                </a:tc>
                <a:tc>
                  <a:txBody>
                    <a:bodyPr/>
                    <a:lstStyle/>
                    <a:p>
                      <a:r>
                        <a:rPr lang="en-US" sz="1400"/>
                        <a:t>WRF v3.8</a:t>
                      </a:r>
                    </a:p>
                  </a:txBody>
                  <a:tcPr/>
                </a:tc>
                <a:tc>
                  <a:txBody>
                    <a:bodyPr/>
                    <a:lstStyle/>
                    <a:p>
                      <a:r>
                        <a:rPr lang="en-US" sz="1400">
                          <a:hlinkClick r:id="rId3"/>
                        </a:rPr>
                        <a:t>http://views.cira.colostate.edu/wiki/Attachments/Inventory%20Collaborative/Documentation/2016beta_0311/MET_TSD_2016.pdf</a:t>
                      </a:r>
                      <a:endParaRPr lang="en-US" sz="1400"/>
                    </a:p>
                  </a:txBody>
                  <a:tcPr/>
                </a:tc>
                <a:extLst>
                  <a:ext uri="{0D108BD9-81ED-4DB2-BD59-A6C34878D82A}">
                    <a16:rowId xmlns:a16="http://schemas.microsoft.com/office/drawing/2014/main" val="73243164"/>
                  </a:ext>
                </a:extLst>
              </a:tr>
              <a:tr h="1120361">
                <a:tc>
                  <a:txBody>
                    <a:bodyPr/>
                    <a:lstStyle/>
                    <a:p>
                      <a:r>
                        <a:rPr lang="en-US" sz="1400"/>
                        <a:t>Meteorology post-processing</a:t>
                      </a:r>
                    </a:p>
                  </a:txBody>
                  <a:tcPr/>
                </a:tc>
                <a:tc>
                  <a:txBody>
                    <a:bodyPr/>
                    <a:lstStyle/>
                    <a:p>
                      <a:r>
                        <a:rPr lang="en-US" sz="1400" err="1"/>
                        <a:t>wrfcamx</a:t>
                      </a:r>
                      <a:r>
                        <a:rPr lang="en-US" sz="1400"/>
                        <a:t>; </a:t>
                      </a:r>
                    </a:p>
                    <a:p>
                      <a:r>
                        <a:rPr lang="en-US" sz="1400"/>
                        <a:t>MCIP v4.3 (“16j”)</a:t>
                      </a:r>
                    </a:p>
                  </a:txBody>
                  <a:tcPr/>
                </a:tc>
                <a:tc>
                  <a:txBody>
                    <a:bodyPr/>
                    <a:lstStyle/>
                    <a:p>
                      <a:r>
                        <a:rPr lang="en-US" sz="1400">
                          <a:hlinkClick r:id="rId4"/>
                        </a:rPr>
                        <a:t>http://www.camx.com/files/camxusersguide_v6-50.pdf;</a:t>
                      </a:r>
                    </a:p>
                    <a:p>
                      <a:r>
                        <a:rPr lang="en-US" sz="1400">
                          <a:hlinkClick r:id="rId4"/>
                        </a:rPr>
                        <a:t>https://www.geosci-model-dev.net/3/243/2010/gmd-3-243-2010-discussion.html</a:t>
                      </a:r>
                      <a:endParaRPr lang="en-US" sz="1400"/>
                    </a:p>
                  </a:txBody>
                  <a:tcPr/>
                </a:tc>
                <a:extLst>
                  <a:ext uri="{0D108BD9-81ED-4DB2-BD59-A6C34878D82A}">
                    <a16:rowId xmlns:a16="http://schemas.microsoft.com/office/drawing/2014/main" val="1918884308"/>
                  </a:ext>
                </a:extLst>
              </a:tr>
              <a:tr h="899160">
                <a:tc>
                  <a:txBody>
                    <a:bodyPr/>
                    <a:lstStyle/>
                    <a:p>
                      <a:r>
                        <a:rPr lang="en-US" sz="1400"/>
                        <a:t>IC/BC</a:t>
                      </a:r>
                    </a:p>
                  </a:txBody>
                  <a:tcPr/>
                </a:tc>
                <a:tc>
                  <a:txBody>
                    <a:bodyPr/>
                    <a:lstStyle/>
                    <a:p>
                      <a:r>
                        <a:rPr lang="en-US" sz="1400"/>
                        <a:t>2016fe hemispheric CMAQv5.2.1 paired with CMAQ/CAMx 36US3 CONUS </a:t>
                      </a:r>
                    </a:p>
                  </a:txBody>
                  <a:tcPr/>
                </a:tc>
                <a:tc>
                  <a:txBody>
                    <a:bodyPr/>
                    <a:lstStyle/>
                    <a:p>
                      <a:r>
                        <a:rPr lang="en-US" sz="1400">
                          <a:hlinkClick r:id="rId5"/>
                        </a:rPr>
                        <a:t>https://cmascenter.org/conference//2018/slides/0850_henderson_hemispheric-cmaq_application_2018.pptx</a:t>
                      </a:r>
                      <a:endParaRPr lang="en-US" sz="1400"/>
                    </a:p>
                    <a:p>
                      <a:endParaRPr lang="en-US" sz="1400"/>
                    </a:p>
                  </a:txBody>
                  <a:tcPr/>
                </a:tc>
                <a:extLst>
                  <a:ext uri="{0D108BD9-81ED-4DB2-BD59-A6C34878D82A}">
                    <a16:rowId xmlns:a16="http://schemas.microsoft.com/office/drawing/2014/main" val="1341672116"/>
                  </a:ext>
                </a:extLst>
              </a:tr>
              <a:tr h="792480">
                <a:tc>
                  <a:txBody>
                    <a:bodyPr/>
                    <a:lstStyle/>
                    <a:p>
                      <a:r>
                        <a:rPr lang="en-US" sz="1400"/>
                        <a:t>Model (chemical mechanism)</a:t>
                      </a:r>
                    </a:p>
                  </a:txBody>
                  <a:tcPr/>
                </a:tc>
                <a:tc>
                  <a:txBody>
                    <a:bodyPr/>
                    <a:lstStyle/>
                    <a:p>
                      <a:r>
                        <a:rPr lang="en-US" sz="1400">
                          <a:solidFill>
                            <a:srgbClr val="FF0000"/>
                          </a:solidFill>
                        </a:rPr>
                        <a:t>CAMx v7 beta (cb6r4_CF);</a:t>
                      </a:r>
                    </a:p>
                    <a:p>
                      <a:r>
                        <a:rPr lang="en-US" sz="1400">
                          <a:solidFill>
                            <a:srgbClr val="FF0000"/>
                          </a:solidFill>
                        </a:rPr>
                        <a:t>CMAQv5.3.1 (cb6r3/AERO7)**</a:t>
                      </a:r>
                    </a:p>
                  </a:txBody>
                  <a:tcPr/>
                </a:tc>
                <a:tc>
                  <a:txBody>
                    <a:bodyPr/>
                    <a:lstStyle/>
                    <a:p>
                      <a:r>
                        <a:rPr lang="en-US" sz="1400">
                          <a:hlinkClick r:id="rId6"/>
                        </a:rPr>
                        <a:t>http://www.camx.com/</a:t>
                      </a:r>
                      <a:r>
                        <a:rPr lang="en-US" sz="1400"/>
                        <a:t>;</a:t>
                      </a:r>
                    </a:p>
                    <a:p>
                      <a:r>
                        <a:rPr lang="en-US" sz="1400">
                          <a:hlinkClick r:id="rId7"/>
                        </a:rPr>
                        <a:t>https://www.epa.gov/cmaq/cmaq-models-0</a:t>
                      </a:r>
                      <a:endParaRPr lang="en-US" sz="1400"/>
                    </a:p>
                    <a:p>
                      <a:endParaRPr lang="en-US" sz="1400"/>
                    </a:p>
                  </a:txBody>
                  <a:tcPr/>
                </a:tc>
                <a:extLst>
                  <a:ext uri="{0D108BD9-81ED-4DB2-BD59-A6C34878D82A}">
                    <a16:rowId xmlns:a16="http://schemas.microsoft.com/office/drawing/2014/main" val="3486231146"/>
                  </a:ext>
                </a:extLst>
              </a:tr>
              <a:tr h="304800">
                <a:tc>
                  <a:txBody>
                    <a:bodyPr/>
                    <a:lstStyle/>
                    <a:p>
                      <a:r>
                        <a:rPr lang="en-US" sz="1400"/>
                        <a:t>domains</a:t>
                      </a:r>
                    </a:p>
                  </a:txBody>
                  <a:tcPr/>
                </a:tc>
                <a:tc>
                  <a:txBody>
                    <a:bodyPr/>
                    <a:lstStyle/>
                    <a:p>
                      <a:r>
                        <a:rPr lang="en-US" sz="1400"/>
                        <a:t>36US3 &amp; 12US2 CONUS</a:t>
                      </a:r>
                    </a:p>
                  </a:txBody>
                  <a:tcPr/>
                </a:tc>
                <a:tc>
                  <a:txBody>
                    <a:bodyPr/>
                    <a:lstStyle/>
                    <a:p>
                      <a:r>
                        <a:rPr lang="en-US" sz="1400"/>
                        <a:t>See next slide</a:t>
                      </a:r>
                    </a:p>
                  </a:txBody>
                  <a:tcPr/>
                </a:tc>
                <a:extLst>
                  <a:ext uri="{0D108BD9-81ED-4DB2-BD59-A6C34878D82A}">
                    <a16:rowId xmlns:a16="http://schemas.microsoft.com/office/drawing/2014/main" val="2738797135"/>
                  </a:ext>
                </a:extLst>
              </a:tr>
              <a:tr h="617235">
                <a:tc>
                  <a:txBody>
                    <a:bodyPr/>
                    <a:lstStyle/>
                    <a:p>
                      <a:r>
                        <a:rPr lang="en-US" sz="1400"/>
                        <a:t>Layers</a:t>
                      </a:r>
                    </a:p>
                  </a:txBody>
                  <a:tcPr/>
                </a:tc>
                <a:tc>
                  <a:txBody>
                    <a:bodyPr/>
                    <a:lstStyle/>
                    <a:p>
                      <a:r>
                        <a:rPr lang="en-US" sz="1400"/>
                        <a:t>35 vertical layers</a:t>
                      </a:r>
                    </a:p>
                    <a:p>
                      <a:r>
                        <a:rPr lang="en-US" sz="1400"/>
                        <a:t>(no layer collapsing)</a:t>
                      </a:r>
                    </a:p>
                  </a:txBody>
                  <a:tcPr/>
                </a:tc>
                <a:tc>
                  <a:txBody>
                    <a:bodyPr/>
                    <a:lstStyle/>
                    <a:p>
                      <a:endParaRPr lang="en-US" sz="1400"/>
                    </a:p>
                  </a:txBody>
                  <a:tcPr/>
                </a:tc>
                <a:extLst>
                  <a:ext uri="{0D108BD9-81ED-4DB2-BD59-A6C34878D82A}">
                    <a16:rowId xmlns:a16="http://schemas.microsoft.com/office/drawing/2014/main" val="901737587"/>
                  </a:ext>
                </a:extLst>
              </a:tr>
            </a:tbl>
          </a:graphicData>
        </a:graphic>
      </p:graphicFrame>
      <p:sp>
        <p:nvSpPr>
          <p:cNvPr id="3" name="TextBox 2">
            <a:extLst>
              <a:ext uri="{FF2B5EF4-FFF2-40B4-BE49-F238E27FC236}">
                <a16:creationId xmlns:a16="http://schemas.microsoft.com/office/drawing/2014/main" id="{B77A69CA-1648-4858-962C-F311161AD90C}"/>
              </a:ext>
            </a:extLst>
          </p:cNvPr>
          <p:cNvSpPr txBox="1"/>
          <p:nvPr/>
        </p:nvSpPr>
        <p:spPr>
          <a:xfrm>
            <a:off x="9601200" y="2971800"/>
            <a:ext cx="2399282" cy="1600438"/>
          </a:xfrm>
          <a:prstGeom prst="rect">
            <a:avLst/>
          </a:prstGeom>
          <a:noFill/>
        </p:spPr>
        <p:txBody>
          <a:bodyPr wrap="square" rtlCol="0">
            <a:spAutoFit/>
          </a:bodyPr>
          <a:lstStyle/>
          <a:p>
            <a:r>
              <a:rPr lang="en-US" sz="1400"/>
              <a:t>*With updates to CMV sector described on slide 4</a:t>
            </a:r>
          </a:p>
          <a:p>
            <a:endParaRPr lang="en-US" sz="1400"/>
          </a:p>
          <a:p>
            <a:r>
              <a:rPr lang="en-US" sz="1400"/>
              <a:t>**Note CMAQv5.3.1 bug preventing use of certain types of emissions files</a:t>
            </a:r>
          </a:p>
        </p:txBody>
      </p:sp>
      <p:pic>
        <p:nvPicPr>
          <p:cNvPr id="5" name="Picture 4" descr="EPA seal">
            <a:extLst>
              <a:ext uri="{FF2B5EF4-FFF2-40B4-BE49-F238E27FC236}">
                <a16:creationId xmlns:a16="http://schemas.microsoft.com/office/drawing/2014/main" id="{FE782EA5-D264-4F44-A359-653E28C7F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514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1DDBD4-628A-4370-9A95-E3CB06E4020F}"/>
              </a:ext>
            </a:extLst>
          </p:cNvPr>
          <p:cNvSpPr>
            <a:spLocks noGrp="1"/>
          </p:cNvSpPr>
          <p:nvPr>
            <p:ph type="sldNum" sz="quarter" idx="12"/>
          </p:nvPr>
        </p:nvSpPr>
        <p:spPr/>
        <p:txBody>
          <a:bodyPr/>
          <a:lstStyle/>
          <a:p>
            <a:fld id="{61C894BD-DCE2-4A96-A9AF-225BBEAC2A40}" type="slidenum">
              <a:rPr lang="en-US" smtClean="0"/>
              <a:pPr/>
              <a:t>36</a:t>
            </a:fld>
            <a:endParaRPr lang="en-US"/>
          </a:p>
        </p:txBody>
      </p:sp>
      <p:sp>
        <p:nvSpPr>
          <p:cNvPr id="4" name="Title 3">
            <a:extLst>
              <a:ext uri="{FF2B5EF4-FFF2-40B4-BE49-F238E27FC236}">
                <a16:creationId xmlns:a16="http://schemas.microsoft.com/office/drawing/2014/main" id="{70C6E88E-72D3-4F83-A155-518F53BD37B2}"/>
              </a:ext>
            </a:extLst>
          </p:cNvPr>
          <p:cNvSpPr>
            <a:spLocks noGrp="1"/>
          </p:cNvSpPr>
          <p:nvPr>
            <p:ph type="title"/>
          </p:nvPr>
        </p:nvSpPr>
        <p:spPr/>
        <p:txBody>
          <a:bodyPr/>
          <a:lstStyle/>
          <a:p>
            <a:pPr algn="ctr"/>
            <a:r>
              <a:rPr lang="en-US"/>
              <a:t>36km and 12km Model Domains</a:t>
            </a:r>
          </a:p>
        </p:txBody>
      </p:sp>
      <p:pic>
        <p:nvPicPr>
          <p:cNvPr id="5" name="Content Placeholder 4">
            <a:extLst>
              <a:ext uri="{FF2B5EF4-FFF2-40B4-BE49-F238E27FC236}">
                <a16:creationId xmlns:a16="http://schemas.microsoft.com/office/drawing/2014/main" id="{37697BCC-8501-43CB-AF30-9C5705BEB5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7494" y="1417638"/>
            <a:ext cx="7897012" cy="5385633"/>
          </a:xfrm>
          <a:prstGeom prst="rect">
            <a:avLst/>
          </a:prstGeom>
        </p:spPr>
      </p:pic>
      <p:sp>
        <p:nvSpPr>
          <p:cNvPr id="6" name="TextBox 5">
            <a:extLst>
              <a:ext uri="{FF2B5EF4-FFF2-40B4-BE49-F238E27FC236}">
                <a16:creationId xmlns:a16="http://schemas.microsoft.com/office/drawing/2014/main" id="{F53EFD2C-5004-4F2B-B08E-8DEFAB197F0C}"/>
              </a:ext>
            </a:extLst>
          </p:cNvPr>
          <p:cNvSpPr txBox="1"/>
          <p:nvPr/>
        </p:nvSpPr>
        <p:spPr>
          <a:xfrm>
            <a:off x="2183589" y="2645858"/>
            <a:ext cx="1144865" cy="461665"/>
          </a:xfrm>
          <a:prstGeom prst="rect">
            <a:avLst/>
          </a:prstGeom>
          <a:noFill/>
        </p:spPr>
        <p:txBody>
          <a:bodyPr wrap="none" rtlCol="0">
            <a:spAutoFit/>
          </a:bodyPr>
          <a:lstStyle/>
          <a:p>
            <a:r>
              <a:rPr lang="en-US" sz="2400">
                <a:solidFill>
                  <a:srgbClr val="00B050"/>
                </a:solidFill>
              </a:rPr>
              <a:t>36US3</a:t>
            </a:r>
          </a:p>
        </p:txBody>
      </p:sp>
      <p:sp>
        <p:nvSpPr>
          <p:cNvPr id="7" name="TextBox 6">
            <a:extLst>
              <a:ext uri="{FF2B5EF4-FFF2-40B4-BE49-F238E27FC236}">
                <a16:creationId xmlns:a16="http://schemas.microsoft.com/office/drawing/2014/main" id="{C4A904BE-6747-476A-A262-7E7740513BA9}"/>
              </a:ext>
            </a:extLst>
          </p:cNvPr>
          <p:cNvSpPr txBox="1"/>
          <p:nvPr/>
        </p:nvSpPr>
        <p:spPr>
          <a:xfrm>
            <a:off x="5867400" y="5202926"/>
            <a:ext cx="1144865" cy="461665"/>
          </a:xfrm>
          <a:prstGeom prst="rect">
            <a:avLst/>
          </a:prstGeom>
          <a:noFill/>
        </p:spPr>
        <p:txBody>
          <a:bodyPr wrap="none" rtlCol="0">
            <a:spAutoFit/>
          </a:bodyPr>
          <a:lstStyle/>
          <a:p>
            <a:r>
              <a:rPr lang="en-US" sz="2400">
                <a:solidFill>
                  <a:srgbClr val="7030A0"/>
                </a:solidFill>
              </a:rPr>
              <a:t>12US2</a:t>
            </a:r>
          </a:p>
        </p:txBody>
      </p:sp>
      <p:pic>
        <p:nvPicPr>
          <p:cNvPr id="8" name="Picture 4" descr="EPA seal">
            <a:extLst>
              <a:ext uri="{FF2B5EF4-FFF2-40B4-BE49-F238E27FC236}">
                <a16:creationId xmlns:a16="http://schemas.microsoft.com/office/drawing/2014/main" id="{F777DE50-1A9C-4F56-856D-5757244DB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483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523E-5EEE-4693-A2BF-66C68A489FDC}"/>
              </a:ext>
            </a:extLst>
          </p:cNvPr>
          <p:cNvSpPr>
            <a:spLocks noGrp="1"/>
          </p:cNvSpPr>
          <p:nvPr>
            <p:ph type="title"/>
          </p:nvPr>
        </p:nvSpPr>
        <p:spPr>
          <a:xfrm>
            <a:off x="247650" y="338333"/>
            <a:ext cx="10972800" cy="1143000"/>
          </a:xfrm>
        </p:spPr>
        <p:txBody>
          <a:bodyPr>
            <a:normAutofit fontScale="90000"/>
          </a:bodyPr>
          <a:lstStyle/>
          <a:p>
            <a:r>
              <a:rPr lang="en-US"/>
              <a:t>Base Simulation CMAQv5.3.1 Science Options</a:t>
            </a:r>
          </a:p>
        </p:txBody>
      </p:sp>
      <p:sp>
        <p:nvSpPr>
          <p:cNvPr id="4" name="Content Placeholder 3">
            <a:extLst>
              <a:ext uri="{FF2B5EF4-FFF2-40B4-BE49-F238E27FC236}">
                <a16:creationId xmlns:a16="http://schemas.microsoft.com/office/drawing/2014/main" id="{CD56DF75-E458-46FA-914C-795F1B880491}"/>
              </a:ext>
            </a:extLst>
          </p:cNvPr>
          <p:cNvSpPr>
            <a:spLocks noGrp="1"/>
          </p:cNvSpPr>
          <p:nvPr>
            <p:ph idx="1"/>
          </p:nvPr>
        </p:nvSpPr>
        <p:spPr/>
        <p:txBody>
          <a:bodyPr>
            <a:normAutofit fontScale="92500" lnSpcReduction="10000"/>
          </a:bodyPr>
          <a:lstStyle/>
          <a:p>
            <a:pPr>
              <a:spcAft>
                <a:spcPts val="600"/>
              </a:spcAft>
            </a:pPr>
            <a:r>
              <a:rPr lang="en-US" sz="2400"/>
              <a:t>Chemical mechanism: </a:t>
            </a:r>
          </a:p>
          <a:p>
            <a:pPr lvl="1">
              <a:spcAft>
                <a:spcPts val="600"/>
              </a:spcAft>
            </a:pPr>
            <a:r>
              <a:rPr lang="en-US" sz="2400"/>
              <a:t>CB6r3_ae7_aq</a:t>
            </a:r>
          </a:p>
          <a:p>
            <a:pPr lvl="1">
              <a:spcAft>
                <a:spcPts val="600"/>
              </a:spcAft>
            </a:pPr>
            <a:r>
              <a:rPr lang="en-US" sz="2400"/>
              <a:t>Updated to AERO7for PM treatment for traditional SOA formation, non-volatile POA, no </a:t>
            </a:r>
            <a:r>
              <a:rPr lang="en-US" sz="2400" err="1"/>
              <a:t>pcSOA</a:t>
            </a:r>
            <a:endParaRPr lang="en-US" sz="2400"/>
          </a:p>
          <a:p>
            <a:pPr lvl="1">
              <a:spcAft>
                <a:spcPts val="600"/>
              </a:spcAft>
            </a:pPr>
            <a:r>
              <a:rPr lang="en-US" sz="2400"/>
              <a:t>Marine halogen O3 destruction</a:t>
            </a:r>
          </a:p>
          <a:p>
            <a:pPr>
              <a:spcAft>
                <a:spcPts val="600"/>
              </a:spcAft>
            </a:pPr>
            <a:r>
              <a:rPr lang="en-US" sz="2400"/>
              <a:t>No lightning NO emissions</a:t>
            </a:r>
          </a:p>
          <a:p>
            <a:pPr>
              <a:spcAft>
                <a:spcPts val="600"/>
              </a:spcAft>
            </a:pPr>
            <a:r>
              <a:rPr lang="en-US" sz="2400"/>
              <a:t>No windblown dust emissions</a:t>
            </a:r>
          </a:p>
          <a:p>
            <a:pPr>
              <a:spcAft>
                <a:spcPts val="600"/>
              </a:spcAft>
            </a:pPr>
            <a:r>
              <a:rPr lang="en-US" sz="2400"/>
              <a:t>Mixing &amp; PBL options</a:t>
            </a:r>
          </a:p>
          <a:p>
            <a:pPr lvl="1">
              <a:spcAft>
                <a:spcPts val="600"/>
              </a:spcAft>
            </a:pPr>
            <a:r>
              <a:rPr lang="en-US" sz="2400"/>
              <a:t>Variable </a:t>
            </a:r>
            <a:r>
              <a:rPr lang="en-US" sz="2400" err="1"/>
              <a:t>Kzmin</a:t>
            </a:r>
            <a:r>
              <a:rPr lang="en-US" sz="2400"/>
              <a:t> based on land-use</a:t>
            </a:r>
          </a:p>
          <a:p>
            <a:pPr lvl="1">
              <a:spcAft>
                <a:spcPts val="600"/>
              </a:spcAft>
            </a:pPr>
            <a:r>
              <a:rPr lang="en-US" sz="2400"/>
              <a:t>P-X PBL </a:t>
            </a:r>
            <a:r>
              <a:rPr lang="en-US" sz="2400" err="1"/>
              <a:t>shceme</a:t>
            </a:r>
            <a:endParaRPr lang="en-US" sz="2400"/>
          </a:p>
          <a:p>
            <a:pPr>
              <a:spcAft>
                <a:spcPts val="600"/>
              </a:spcAft>
            </a:pPr>
            <a:r>
              <a:rPr lang="en-US" sz="2400"/>
              <a:t>M3DRY deposition scheme, no NH3 bidirectional flux</a:t>
            </a:r>
          </a:p>
        </p:txBody>
      </p:sp>
      <p:pic>
        <p:nvPicPr>
          <p:cNvPr id="5" name="Picture 4" descr="EPA seal">
            <a:extLst>
              <a:ext uri="{FF2B5EF4-FFF2-40B4-BE49-F238E27FC236}">
                <a16:creationId xmlns:a16="http://schemas.microsoft.com/office/drawing/2014/main" id="{9AD39C36-4169-4F42-B4CF-536FABD1E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164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19E4-D19F-4D01-891F-B2041AE0F8FD}"/>
              </a:ext>
            </a:extLst>
          </p:cNvPr>
          <p:cNvSpPr>
            <a:spLocks noGrp="1"/>
          </p:cNvSpPr>
          <p:nvPr>
            <p:ph type="title"/>
          </p:nvPr>
        </p:nvSpPr>
        <p:spPr>
          <a:xfrm>
            <a:off x="453285" y="228600"/>
            <a:ext cx="10896600" cy="1066800"/>
          </a:xfrm>
        </p:spPr>
        <p:txBody>
          <a:bodyPr>
            <a:normAutofit fontScale="90000"/>
          </a:bodyPr>
          <a:lstStyle/>
          <a:p>
            <a:r>
              <a:rPr lang="en-US"/>
              <a:t>Planned CMAQ sensitivity runs testing </a:t>
            </a:r>
            <a:br>
              <a:rPr lang="en-US"/>
            </a:br>
            <a:r>
              <a:rPr lang="en-US"/>
              <a:t>science options and inputs</a:t>
            </a:r>
          </a:p>
        </p:txBody>
      </p:sp>
      <p:sp>
        <p:nvSpPr>
          <p:cNvPr id="3" name="Content Placeholder 2">
            <a:extLst>
              <a:ext uri="{FF2B5EF4-FFF2-40B4-BE49-F238E27FC236}">
                <a16:creationId xmlns:a16="http://schemas.microsoft.com/office/drawing/2014/main" id="{23B96430-6845-483C-B1DB-3760B11168BF}"/>
              </a:ext>
            </a:extLst>
          </p:cNvPr>
          <p:cNvSpPr>
            <a:spLocks noGrp="1"/>
          </p:cNvSpPr>
          <p:nvPr>
            <p:ph idx="1"/>
          </p:nvPr>
        </p:nvSpPr>
        <p:spPr>
          <a:xfrm>
            <a:off x="453284" y="1468581"/>
            <a:ext cx="11281515" cy="5160819"/>
          </a:xfrm>
          <a:solidFill>
            <a:schemeClr val="bg1"/>
          </a:solidFill>
        </p:spPr>
        <p:txBody>
          <a:bodyPr>
            <a:normAutofit fontScale="85000" lnSpcReduction="20000"/>
          </a:bodyPr>
          <a:lstStyle/>
          <a:p>
            <a:r>
              <a:rPr lang="en-US"/>
              <a:t>Deposition scheme &amp; Bidirectional NH3 flux: </a:t>
            </a:r>
          </a:p>
          <a:p>
            <a:pPr lvl="1"/>
            <a:r>
              <a:rPr lang="en-US"/>
              <a:t>STAGE no bidi</a:t>
            </a:r>
          </a:p>
          <a:p>
            <a:pPr lvl="1"/>
            <a:r>
              <a:rPr lang="en-US"/>
              <a:t>M3DRY BIDI </a:t>
            </a:r>
            <a:r>
              <a:rPr lang="en-US" err="1"/>
              <a:t>bidi</a:t>
            </a:r>
            <a:endParaRPr lang="en-US"/>
          </a:p>
          <a:p>
            <a:pPr lvl="1"/>
            <a:r>
              <a:rPr lang="en-US"/>
              <a:t>STAGE bidi</a:t>
            </a:r>
          </a:p>
          <a:p>
            <a:r>
              <a:rPr lang="en-US"/>
              <a:t>Lightning NO</a:t>
            </a:r>
          </a:p>
          <a:p>
            <a:r>
              <a:rPr lang="en-US"/>
              <a:t>Windblown dust</a:t>
            </a:r>
          </a:p>
          <a:p>
            <a:r>
              <a:rPr lang="en-US"/>
              <a:t>Meteorological treatment</a:t>
            </a:r>
          </a:p>
          <a:p>
            <a:pPr lvl="1"/>
            <a:r>
              <a:rPr lang="en-US"/>
              <a:t>Static </a:t>
            </a:r>
            <a:r>
              <a:rPr lang="en-US" err="1"/>
              <a:t>Kzmin</a:t>
            </a:r>
            <a:r>
              <a:rPr lang="en-US"/>
              <a:t> = 1 for all land-use types</a:t>
            </a:r>
          </a:p>
          <a:p>
            <a:pPr lvl="1"/>
            <a:r>
              <a:rPr lang="en-US"/>
              <a:t>WRFv4.1.1, includes new hybrid vertical structure (domain following near surface and isobaric aloft).  This may impact estimates of: </a:t>
            </a:r>
          </a:p>
          <a:p>
            <a:pPr lvl="2"/>
            <a:r>
              <a:rPr lang="en-US"/>
              <a:t>stratospheric intrusions </a:t>
            </a:r>
          </a:p>
          <a:p>
            <a:pPr lvl="2"/>
            <a:r>
              <a:rPr lang="en-US"/>
              <a:t>mixing from the free troposphere and importance of transport</a:t>
            </a:r>
          </a:p>
          <a:p>
            <a:pPr lvl="1"/>
            <a:r>
              <a:rPr lang="en-US"/>
              <a:t>Noah-YSU PBL scheme</a:t>
            </a:r>
          </a:p>
          <a:p>
            <a:pPr lvl="1"/>
            <a:r>
              <a:rPr lang="en-US"/>
              <a:t>Update to land/water grid cell definition for 12km grid cells with high NOx emissions</a:t>
            </a:r>
          </a:p>
          <a:p>
            <a:r>
              <a:rPr lang="en-US"/>
              <a:t>Updated VOC speciation</a:t>
            </a:r>
          </a:p>
          <a:p>
            <a:r>
              <a:rPr lang="en-US"/>
              <a:t>GEOS-Chem boundary conditions</a:t>
            </a:r>
          </a:p>
          <a:p>
            <a:endParaRPr lang="en-US"/>
          </a:p>
          <a:p>
            <a:endParaRPr lang="en-US"/>
          </a:p>
        </p:txBody>
      </p:sp>
      <p:pic>
        <p:nvPicPr>
          <p:cNvPr id="4" name="Picture 4" descr="EPA seal">
            <a:extLst>
              <a:ext uri="{FF2B5EF4-FFF2-40B4-BE49-F238E27FC236}">
                <a16:creationId xmlns:a16="http://schemas.microsoft.com/office/drawing/2014/main" id="{A33554E9-8EFE-4CF4-BC9B-28A347817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933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523E-5EEE-4693-A2BF-66C68A489FDC}"/>
              </a:ext>
            </a:extLst>
          </p:cNvPr>
          <p:cNvSpPr>
            <a:spLocks noGrp="1"/>
          </p:cNvSpPr>
          <p:nvPr>
            <p:ph type="title"/>
          </p:nvPr>
        </p:nvSpPr>
        <p:spPr>
          <a:xfrm>
            <a:off x="304800" y="293688"/>
            <a:ext cx="10820400" cy="1123950"/>
          </a:xfrm>
        </p:spPr>
        <p:txBody>
          <a:bodyPr>
            <a:normAutofit fontScale="90000"/>
          </a:bodyPr>
          <a:lstStyle/>
          <a:p>
            <a:r>
              <a:rPr lang="en-US"/>
              <a:t>Base Simulation CAMxv7 beta6 </a:t>
            </a:r>
            <a:br>
              <a:rPr lang="en-US"/>
            </a:br>
            <a:r>
              <a:rPr lang="en-US"/>
              <a:t>Science Options</a:t>
            </a:r>
          </a:p>
        </p:txBody>
      </p:sp>
      <p:sp>
        <p:nvSpPr>
          <p:cNvPr id="4" name="Content Placeholder 3">
            <a:extLst>
              <a:ext uri="{FF2B5EF4-FFF2-40B4-BE49-F238E27FC236}">
                <a16:creationId xmlns:a16="http://schemas.microsoft.com/office/drawing/2014/main" id="{CD56DF75-E458-46FA-914C-795F1B880491}"/>
              </a:ext>
            </a:extLst>
          </p:cNvPr>
          <p:cNvSpPr>
            <a:spLocks noGrp="1"/>
          </p:cNvSpPr>
          <p:nvPr>
            <p:ph idx="1"/>
          </p:nvPr>
        </p:nvSpPr>
        <p:spPr>
          <a:xfrm>
            <a:off x="304800" y="1637218"/>
            <a:ext cx="11430000" cy="4534982"/>
          </a:xfrm>
        </p:spPr>
        <p:txBody>
          <a:bodyPr>
            <a:normAutofit/>
          </a:bodyPr>
          <a:lstStyle/>
          <a:p>
            <a:pPr>
              <a:spcAft>
                <a:spcPts val="1200"/>
              </a:spcAft>
            </a:pPr>
            <a:r>
              <a:rPr lang="en-US" sz="3200"/>
              <a:t>Chemical mechanism: CB6r3</a:t>
            </a:r>
          </a:p>
          <a:p>
            <a:pPr>
              <a:spcAft>
                <a:spcPts val="1200"/>
              </a:spcAft>
            </a:pPr>
            <a:r>
              <a:rPr lang="en-US" sz="3200"/>
              <a:t>One-way nesting</a:t>
            </a:r>
          </a:p>
          <a:p>
            <a:pPr>
              <a:spcAft>
                <a:spcPts val="1200"/>
              </a:spcAft>
            </a:pPr>
            <a:r>
              <a:rPr lang="en-US" sz="3200"/>
              <a:t>No lightning NO emissions</a:t>
            </a:r>
          </a:p>
          <a:p>
            <a:pPr>
              <a:spcAft>
                <a:spcPts val="1200"/>
              </a:spcAft>
            </a:pPr>
            <a:r>
              <a:rPr lang="en-US" sz="3200"/>
              <a:t>No windblown dust emissions</a:t>
            </a:r>
          </a:p>
          <a:p>
            <a:r>
              <a:rPr lang="en-US" sz="3200"/>
              <a:t>Zhang03 deposition scheme, no NH3 bidirectional flux</a:t>
            </a:r>
          </a:p>
        </p:txBody>
      </p:sp>
      <p:pic>
        <p:nvPicPr>
          <p:cNvPr id="5" name="Picture 4" descr="EPA seal">
            <a:extLst>
              <a:ext uri="{FF2B5EF4-FFF2-40B4-BE49-F238E27FC236}">
                <a16:creationId xmlns:a16="http://schemas.microsoft.com/office/drawing/2014/main" id="{76F03BD1-8808-43BB-8E9F-F9A2901ED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53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a:xfrm>
            <a:off x="914400" y="1752606"/>
            <a:ext cx="10591800" cy="1829761"/>
          </a:xfrm>
        </p:spPr>
        <p:txBody>
          <a:bodyPr/>
          <a:lstStyle/>
          <a:p>
            <a:pPr algn="l"/>
            <a:r>
              <a:rPr lang="en-US"/>
              <a:t>Intermountain West Data Warehouse (IWDW) Update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Shawn McClure, CIRA</a:t>
            </a:r>
          </a:p>
        </p:txBody>
      </p:sp>
    </p:spTree>
    <p:extLst>
      <p:ext uri="{BB962C8B-B14F-4D97-AF65-F5344CB8AC3E}">
        <p14:creationId xmlns:p14="http://schemas.microsoft.com/office/powerpoint/2010/main" val="1597990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C3EB02-7DA6-43F5-9A19-71CF68753238}"/>
              </a:ext>
            </a:extLst>
          </p:cNvPr>
          <p:cNvSpPr>
            <a:spLocks noGrp="1"/>
          </p:cNvSpPr>
          <p:nvPr>
            <p:ph type="title"/>
          </p:nvPr>
        </p:nvSpPr>
        <p:spPr/>
        <p:txBody>
          <a:bodyPr/>
          <a:lstStyle/>
          <a:p>
            <a:r>
              <a:rPr lang="en-US"/>
              <a:t>Planned CAMx sensitivity runs</a:t>
            </a:r>
          </a:p>
        </p:txBody>
      </p:sp>
      <p:sp>
        <p:nvSpPr>
          <p:cNvPr id="4" name="Content Placeholder 3">
            <a:extLst>
              <a:ext uri="{FF2B5EF4-FFF2-40B4-BE49-F238E27FC236}">
                <a16:creationId xmlns:a16="http://schemas.microsoft.com/office/drawing/2014/main" id="{E8AF5399-C098-4A34-817D-74FFC678A49B}"/>
              </a:ext>
            </a:extLst>
          </p:cNvPr>
          <p:cNvSpPr>
            <a:spLocks noGrp="1"/>
          </p:cNvSpPr>
          <p:nvPr>
            <p:ph idx="1"/>
          </p:nvPr>
        </p:nvSpPr>
        <p:spPr>
          <a:xfrm>
            <a:off x="609600" y="1417638"/>
            <a:ext cx="10287000" cy="4667250"/>
          </a:xfrm>
        </p:spPr>
        <p:txBody>
          <a:bodyPr>
            <a:normAutofit/>
          </a:bodyPr>
          <a:lstStyle/>
          <a:p>
            <a:pPr lvl="0">
              <a:spcAft>
                <a:spcPts val="600"/>
              </a:spcAft>
            </a:pPr>
            <a:r>
              <a:rPr lang="en-US" sz="3200" err="1"/>
              <a:t>Kv</a:t>
            </a:r>
            <a:r>
              <a:rPr lang="en-US" sz="3200"/>
              <a:t> sensitivities</a:t>
            </a:r>
          </a:p>
          <a:p>
            <a:pPr lvl="1">
              <a:spcAft>
                <a:spcPts val="600"/>
              </a:spcAft>
            </a:pPr>
            <a:r>
              <a:rPr lang="en-US" sz="2800"/>
              <a:t> “CMAQ”-like </a:t>
            </a:r>
            <a:r>
              <a:rPr lang="en-US" sz="2800" err="1"/>
              <a:t>Kv</a:t>
            </a:r>
            <a:r>
              <a:rPr lang="en-US" sz="2800"/>
              <a:t>  scheme </a:t>
            </a:r>
            <a:r>
              <a:rPr lang="en-US" sz="2800" err="1"/>
              <a:t>vdif</a:t>
            </a:r>
            <a:r>
              <a:rPr lang="en-US" sz="2800"/>
              <a:t> files</a:t>
            </a:r>
          </a:p>
          <a:p>
            <a:pPr lvl="1">
              <a:spcAft>
                <a:spcPts val="600"/>
              </a:spcAft>
            </a:pPr>
            <a:r>
              <a:rPr lang="en-US" sz="2800"/>
              <a:t>“ACM2” </a:t>
            </a:r>
            <a:r>
              <a:rPr lang="en-US" sz="2800" err="1"/>
              <a:t>Kv</a:t>
            </a:r>
            <a:r>
              <a:rPr lang="en-US" sz="2800"/>
              <a:t> scheme </a:t>
            </a:r>
            <a:r>
              <a:rPr lang="en-US" sz="2800" err="1"/>
              <a:t>vdif</a:t>
            </a:r>
            <a:r>
              <a:rPr lang="en-US" sz="2800"/>
              <a:t> files</a:t>
            </a:r>
          </a:p>
          <a:p>
            <a:pPr lvl="0">
              <a:spcAft>
                <a:spcPts val="600"/>
              </a:spcAft>
            </a:pPr>
            <a:r>
              <a:rPr lang="en-US" sz="3200"/>
              <a:t>All elevated point source files sensitivity</a:t>
            </a:r>
          </a:p>
          <a:p>
            <a:pPr lvl="0">
              <a:spcAft>
                <a:spcPts val="600"/>
              </a:spcAft>
            </a:pPr>
            <a:r>
              <a:rPr lang="en-US" sz="3200"/>
              <a:t>Ammonia deposition sensitivities</a:t>
            </a:r>
          </a:p>
          <a:p>
            <a:pPr lvl="1">
              <a:spcAft>
                <a:spcPts val="600"/>
              </a:spcAft>
            </a:pPr>
            <a:r>
              <a:rPr lang="en-US" sz="2800" err="1"/>
              <a:t>rscale</a:t>
            </a:r>
            <a:r>
              <a:rPr lang="en-US" sz="2800"/>
              <a:t> = 1</a:t>
            </a:r>
          </a:p>
          <a:p>
            <a:pPr lvl="1">
              <a:spcAft>
                <a:spcPts val="600"/>
              </a:spcAft>
            </a:pPr>
            <a:r>
              <a:rPr lang="en-US" sz="2800"/>
              <a:t>Bidirectional NH3 flux</a:t>
            </a:r>
          </a:p>
          <a:p>
            <a:pPr lvl="0">
              <a:spcAft>
                <a:spcPts val="600"/>
              </a:spcAft>
            </a:pPr>
            <a:r>
              <a:rPr lang="en-US" sz="3200"/>
              <a:t>GEOS-Chem boundary condition</a:t>
            </a:r>
          </a:p>
          <a:p>
            <a:endParaRPr lang="en-US"/>
          </a:p>
          <a:p>
            <a:endParaRPr lang="en-US"/>
          </a:p>
        </p:txBody>
      </p:sp>
      <p:pic>
        <p:nvPicPr>
          <p:cNvPr id="5" name="Picture 4" descr="EPA seal">
            <a:extLst>
              <a:ext uri="{FF2B5EF4-FFF2-40B4-BE49-F238E27FC236}">
                <a16:creationId xmlns:a16="http://schemas.microsoft.com/office/drawing/2014/main" id="{E9147D5A-4F62-4A7C-8829-FCD601512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19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2B879F-475D-452D-933B-6443D29EF56B}"/>
              </a:ext>
            </a:extLst>
          </p:cNvPr>
          <p:cNvSpPr>
            <a:spLocks noGrp="1"/>
          </p:cNvSpPr>
          <p:nvPr>
            <p:ph type="sldNum" sz="quarter" idx="12"/>
          </p:nvPr>
        </p:nvSpPr>
        <p:spPr/>
        <p:txBody>
          <a:bodyPr/>
          <a:lstStyle/>
          <a:p>
            <a:fld id="{61C894BD-DCE2-4A96-A9AF-225BBEAC2A40}" type="slidenum">
              <a:rPr lang="en-US" smtClean="0"/>
              <a:pPr/>
              <a:t>41</a:t>
            </a:fld>
            <a:endParaRPr lang="en-US"/>
          </a:p>
        </p:txBody>
      </p:sp>
      <p:sp>
        <p:nvSpPr>
          <p:cNvPr id="4" name="Title 3">
            <a:extLst>
              <a:ext uri="{FF2B5EF4-FFF2-40B4-BE49-F238E27FC236}">
                <a16:creationId xmlns:a16="http://schemas.microsoft.com/office/drawing/2014/main" id="{28CE5560-29CD-490A-9359-491221FA1BF1}"/>
              </a:ext>
            </a:extLst>
          </p:cNvPr>
          <p:cNvSpPr>
            <a:spLocks noGrp="1"/>
          </p:cNvSpPr>
          <p:nvPr>
            <p:ph type="title"/>
          </p:nvPr>
        </p:nvSpPr>
        <p:spPr/>
        <p:txBody>
          <a:bodyPr/>
          <a:lstStyle/>
          <a:p>
            <a:r>
              <a:rPr lang="en-US"/>
              <a:t>EPA WRF 4-km Domains</a:t>
            </a:r>
          </a:p>
        </p:txBody>
      </p:sp>
      <p:pic>
        <p:nvPicPr>
          <p:cNvPr id="5" name="Picture 1" descr="image001">
            <a:extLst>
              <a:ext uri="{FF2B5EF4-FFF2-40B4-BE49-F238E27FC236}">
                <a16:creationId xmlns:a16="http://schemas.microsoft.com/office/drawing/2014/main" id="{7D6ECAC1-C432-4C15-B683-8065C503B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341" y="1479322"/>
            <a:ext cx="3954112" cy="358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2">
            <a:extLst>
              <a:ext uri="{FF2B5EF4-FFF2-40B4-BE49-F238E27FC236}">
                <a16:creationId xmlns:a16="http://schemas.microsoft.com/office/drawing/2014/main" id="{653753CC-D4E1-4778-95CB-A0DCAF238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459269"/>
            <a:ext cx="4152287" cy="358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003">
            <a:extLst>
              <a:ext uri="{FF2B5EF4-FFF2-40B4-BE49-F238E27FC236}">
                <a16:creationId xmlns:a16="http://schemas.microsoft.com/office/drawing/2014/main" id="{6E52A4CC-788A-4FAB-A5CE-202A01E15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199"/>
            <a:ext cx="2971800" cy="353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PA seal">
            <a:extLst>
              <a:ext uri="{FF2B5EF4-FFF2-40B4-BE49-F238E27FC236}">
                <a16:creationId xmlns:a16="http://schemas.microsoft.com/office/drawing/2014/main" id="{FD3EEC38-E5A7-4605-ACA7-313F4C3F6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255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5FCC-6F63-41E7-BF5A-0F3FAAC50D7B}"/>
              </a:ext>
            </a:extLst>
          </p:cNvPr>
          <p:cNvSpPr>
            <a:spLocks noGrp="1"/>
          </p:cNvSpPr>
          <p:nvPr>
            <p:ph type="title"/>
          </p:nvPr>
        </p:nvSpPr>
        <p:spPr>
          <a:xfrm>
            <a:off x="914400" y="152399"/>
            <a:ext cx="8991600" cy="1328933"/>
          </a:xfrm>
        </p:spPr>
        <p:txBody>
          <a:bodyPr>
            <a:normAutofit fontScale="90000"/>
          </a:bodyPr>
          <a:lstStyle/>
          <a:p>
            <a:pPr algn="l"/>
            <a:r>
              <a:rPr lang="en-US"/>
              <a:t>Status of simulations and evaluation</a:t>
            </a:r>
          </a:p>
        </p:txBody>
      </p:sp>
      <p:sp>
        <p:nvSpPr>
          <p:cNvPr id="3" name="Content Placeholder 2">
            <a:extLst>
              <a:ext uri="{FF2B5EF4-FFF2-40B4-BE49-F238E27FC236}">
                <a16:creationId xmlns:a16="http://schemas.microsoft.com/office/drawing/2014/main" id="{C55A17DD-0200-4D82-A42C-40EBE46D3610}"/>
              </a:ext>
            </a:extLst>
          </p:cNvPr>
          <p:cNvSpPr>
            <a:spLocks noGrp="1"/>
          </p:cNvSpPr>
          <p:nvPr>
            <p:ph idx="1"/>
          </p:nvPr>
        </p:nvSpPr>
        <p:spPr/>
        <p:txBody>
          <a:bodyPr/>
          <a:lstStyle/>
          <a:p>
            <a:r>
              <a:rPr lang="en-US" sz="3200"/>
              <a:t>Base CMAQ and CAMx simulations complete, evaluation ongoing</a:t>
            </a:r>
          </a:p>
          <a:p>
            <a:endParaRPr lang="en-US" sz="3200"/>
          </a:p>
          <a:p>
            <a:r>
              <a:rPr lang="en-US" sz="3200"/>
              <a:t>Sensitivity simulations underway</a:t>
            </a:r>
          </a:p>
          <a:p>
            <a:endParaRPr lang="en-US" sz="3200"/>
          </a:p>
          <a:p>
            <a:r>
              <a:rPr lang="en-US" sz="3200"/>
              <a:t>4km simulations will likely wait until final configuration is determined based on other sensitivity runs</a:t>
            </a:r>
          </a:p>
          <a:p>
            <a:pPr marL="342900" lvl="1" indent="0">
              <a:buNone/>
            </a:pPr>
            <a:endParaRPr lang="en-US"/>
          </a:p>
        </p:txBody>
      </p:sp>
      <p:pic>
        <p:nvPicPr>
          <p:cNvPr id="4" name="Picture 4" descr="EPA seal">
            <a:extLst>
              <a:ext uri="{FF2B5EF4-FFF2-40B4-BE49-F238E27FC236}">
                <a16:creationId xmlns:a16="http://schemas.microsoft.com/office/drawing/2014/main" id="{E4D18A75-19B4-40DD-9E61-1B9B8E38E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27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88B29-57F0-4F0D-9C11-EFD2A0173B48}"/>
              </a:ext>
            </a:extLst>
          </p:cNvPr>
          <p:cNvSpPr>
            <a:spLocks noGrp="1"/>
          </p:cNvSpPr>
          <p:nvPr>
            <p:ph type="title"/>
          </p:nvPr>
        </p:nvSpPr>
        <p:spPr>
          <a:xfrm>
            <a:off x="457200" y="152400"/>
            <a:ext cx="10972800" cy="1143000"/>
          </a:xfrm>
        </p:spPr>
        <p:txBody>
          <a:bodyPr/>
          <a:lstStyle/>
          <a:p>
            <a:r>
              <a:rPr lang="en-US"/>
              <a:t>Model evaluation plans</a:t>
            </a:r>
          </a:p>
        </p:txBody>
      </p:sp>
      <p:sp>
        <p:nvSpPr>
          <p:cNvPr id="3" name="Content Placeholder 2">
            <a:extLst>
              <a:ext uri="{FF2B5EF4-FFF2-40B4-BE49-F238E27FC236}">
                <a16:creationId xmlns:a16="http://schemas.microsoft.com/office/drawing/2014/main" id="{1C578980-144D-4C53-B33B-A7AB7AF8C905}"/>
              </a:ext>
            </a:extLst>
          </p:cNvPr>
          <p:cNvSpPr>
            <a:spLocks noGrp="1"/>
          </p:cNvSpPr>
          <p:nvPr>
            <p:ph idx="1"/>
          </p:nvPr>
        </p:nvSpPr>
        <p:spPr>
          <a:xfrm>
            <a:off x="143005" y="1312435"/>
            <a:ext cx="11582400" cy="4849092"/>
          </a:xfrm>
        </p:spPr>
        <p:txBody>
          <a:bodyPr>
            <a:normAutofit fontScale="92500" lnSpcReduction="10000"/>
          </a:bodyPr>
          <a:lstStyle/>
          <a:p>
            <a:pPr>
              <a:spcAft>
                <a:spcPts val="600"/>
              </a:spcAft>
            </a:pPr>
            <a:r>
              <a:rPr lang="en-US" sz="2400"/>
              <a:t>Not planning to recreate &gt; 200,000 plots that were uploaded to LADCO server from the 2016 beta simulation</a:t>
            </a:r>
          </a:p>
          <a:p>
            <a:pPr>
              <a:spcAft>
                <a:spcPts val="600"/>
              </a:spcAft>
            </a:pPr>
            <a:r>
              <a:rPr lang="en-US" sz="2400"/>
              <a:t>Feedback from forum members about most useful plots from IN and NC</a:t>
            </a:r>
          </a:p>
          <a:p>
            <a:pPr lvl="1">
              <a:spcAft>
                <a:spcPts val="600"/>
              </a:spcAft>
            </a:pPr>
            <a:r>
              <a:rPr lang="en-US" sz="2400"/>
              <a:t>Kelly plots </a:t>
            </a:r>
          </a:p>
          <a:p>
            <a:pPr lvl="1">
              <a:spcAft>
                <a:spcPts val="600"/>
              </a:spcAft>
            </a:pPr>
            <a:r>
              <a:rPr lang="en-US" sz="2400"/>
              <a:t>Region-wide averaged CO time </a:t>
            </a:r>
          </a:p>
          <a:p>
            <a:pPr>
              <a:spcAft>
                <a:spcPts val="600"/>
              </a:spcAft>
            </a:pPr>
            <a:r>
              <a:rPr lang="en-US" sz="2400"/>
              <a:t>Evaluation will likely focus on</a:t>
            </a:r>
          </a:p>
          <a:p>
            <a:pPr lvl="1">
              <a:spcAft>
                <a:spcPts val="600"/>
              </a:spcAft>
            </a:pPr>
            <a:r>
              <a:rPr lang="en-US" sz="2400"/>
              <a:t>Tables of performance statistics by region/season/species/monitoring network</a:t>
            </a:r>
          </a:p>
          <a:p>
            <a:pPr lvl="1">
              <a:spcAft>
                <a:spcPts val="600"/>
              </a:spcAft>
            </a:pPr>
            <a:r>
              <a:rPr lang="en-US" sz="2400"/>
              <a:t>Kelly plots</a:t>
            </a:r>
          </a:p>
          <a:p>
            <a:pPr lvl="1">
              <a:spcAft>
                <a:spcPts val="600"/>
              </a:spcAft>
            </a:pPr>
            <a:r>
              <a:rPr lang="en-US" sz="2400"/>
              <a:t>Spatial dot maps of NMB/NME</a:t>
            </a:r>
          </a:p>
          <a:p>
            <a:pPr lvl="1">
              <a:spcAft>
                <a:spcPts val="600"/>
              </a:spcAft>
            </a:pPr>
            <a:r>
              <a:rPr lang="en-US" sz="2400"/>
              <a:t>Boxplots of monthly observed and modeled concentrations</a:t>
            </a:r>
          </a:p>
          <a:p>
            <a:pPr lvl="1">
              <a:spcAft>
                <a:spcPts val="600"/>
              </a:spcAft>
            </a:pPr>
            <a:r>
              <a:rPr lang="en-US" sz="2400"/>
              <a:t>Other?</a:t>
            </a:r>
          </a:p>
        </p:txBody>
      </p:sp>
      <p:pic>
        <p:nvPicPr>
          <p:cNvPr id="4" name="Picture 4" descr="EPA seal">
            <a:extLst>
              <a:ext uri="{FF2B5EF4-FFF2-40B4-BE49-F238E27FC236}">
                <a16:creationId xmlns:a16="http://schemas.microsoft.com/office/drawing/2014/main" id="{A89C8085-82F5-4675-8CE8-02349921A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987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F518-5A62-426A-9AF8-DBCC3155B239}"/>
              </a:ext>
            </a:extLst>
          </p:cNvPr>
          <p:cNvSpPr>
            <a:spLocks noGrp="1"/>
          </p:cNvSpPr>
          <p:nvPr>
            <p:ph type="ctrTitle"/>
          </p:nvPr>
        </p:nvSpPr>
        <p:spPr/>
        <p:txBody>
          <a:bodyPr>
            <a:normAutofit fontScale="90000"/>
          </a:bodyPr>
          <a:lstStyle/>
          <a:p>
            <a:pPr algn="ctr"/>
            <a:r>
              <a:rPr lang="en-US" b="0"/>
              <a:t>Initial Look at Ozone Evaluation Results for 2016v1 CMAQ and </a:t>
            </a:r>
            <a:r>
              <a:rPr lang="en-US" b="0" err="1"/>
              <a:t>CAMx</a:t>
            </a:r>
            <a:r>
              <a:rPr lang="en-US" b="0"/>
              <a:t> Base Year Simulations</a:t>
            </a:r>
            <a:endParaRPr lang="en-US"/>
          </a:p>
        </p:txBody>
      </p:sp>
      <p:pic>
        <p:nvPicPr>
          <p:cNvPr id="3" name="Picture 4" descr="EPA seal">
            <a:extLst>
              <a:ext uri="{FF2B5EF4-FFF2-40B4-BE49-F238E27FC236}">
                <a16:creationId xmlns:a16="http://schemas.microsoft.com/office/drawing/2014/main" id="{BF3D5F8F-A5F5-4A53-9F1C-C67135479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196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5CF090-4937-445E-B563-7B5AF97701EB}"/>
              </a:ext>
            </a:extLst>
          </p:cNvPr>
          <p:cNvSpPr>
            <a:spLocks noGrp="1"/>
          </p:cNvSpPr>
          <p:nvPr>
            <p:ph type="sldNum" sz="quarter" idx="12"/>
          </p:nvPr>
        </p:nvSpPr>
        <p:spPr/>
        <p:txBody>
          <a:bodyPr/>
          <a:lstStyle/>
          <a:p>
            <a:fld id="{61C894BD-DCE2-4A96-A9AF-225BBEAC2A40}" type="slidenum">
              <a:rPr lang="en-US" smtClean="0"/>
              <a:pPr/>
              <a:t>45</a:t>
            </a:fld>
            <a:endParaRPr lang="en-US"/>
          </a:p>
        </p:txBody>
      </p:sp>
      <p:sp>
        <p:nvSpPr>
          <p:cNvPr id="4" name="Title 3">
            <a:extLst>
              <a:ext uri="{FF2B5EF4-FFF2-40B4-BE49-F238E27FC236}">
                <a16:creationId xmlns:a16="http://schemas.microsoft.com/office/drawing/2014/main" id="{78CCCFA7-8A1D-4253-83D6-89FBBE0D845B}"/>
              </a:ext>
            </a:extLst>
          </p:cNvPr>
          <p:cNvSpPr>
            <a:spLocks noGrp="1"/>
          </p:cNvSpPr>
          <p:nvPr>
            <p:ph type="title"/>
          </p:nvPr>
        </p:nvSpPr>
        <p:spPr>
          <a:xfrm>
            <a:off x="220249" y="166006"/>
            <a:ext cx="10752552" cy="1123950"/>
          </a:xfrm>
        </p:spPr>
        <p:txBody>
          <a:bodyPr>
            <a:normAutofit/>
          </a:bodyPr>
          <a:lstStyle/>
          <a:p>
            <a:r>
              <a:rPr lang="en-US" sz="3600"/>
              <a:t>MDA8 Ozone by Month: Upper Midwest Region</a:t>
            </a:r>
          </a:p>
        </p:txBody>
      </p:sp>
      <p:pic>
        <p:nvPicPr>
          <p:cNvPr id="5" name="Picture 4" descr="A close up of a logo&#10;&#10;Description automatically generated">
            <a:extLst>
              <a:ext uri="{FF2B5EF4-FFF2-40B4-BE49-F238E27FC236}">
                <a16:creationId xmlns:a16="http://schemas.microsoft.com/office/drawing/2014/main" id="{D947ECA7-5B07-4D95-B24D-A5D57EFE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204491"/>
            <a:ext cx="4532742" cy="4532742"/>
          </a:xfrm>
          <a:prstGeom prst="rect">
            <a:avLst/>
          </a:prstGeom>
        </p:spPr>
      </p:pic>
      <p:pic>
        <p:nvPicPr>
          <p:cNvPr id="6" name="Picture 5" descr="A picture containing implement, pencil&#10;&#10;Description automatically generated">
            <a:extLst>
              <a:ext uri="{FF2B5EF4-FFF2-40B4-BE49-F238E27FC236}">
                <a16:creationId xmlns:a16="http://schemas.microsoft.com/office/drawing/2014/main" id="{739A8F20-BB92-485B-95E5-98BF7DF94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204492"/>
            <a:ext cx="4532742" cy="4532742"/>
          </a:xfrm>
          <a:prstGeom prst="rect">
            <a:avLst/>
          </a:prstGeom>
        </p:spPr>
      </p:pic>
      <p:sp>
        <p:nvSpPr>
          <p:cNvPr id="7" name="TextBox 6">
            <a:extLst>
              <a:ext uri="{FF2B5EF4-FFF2-40B4-BE49-F238E27FC236}">
                <a16:creationId xmlns:a16="http://schemas.microsoft.com/office/drawing/2014/main" id="{572DC07E-AC7C-40EF-A31C-DCCB537F46C6}"/>
              </a:ext>
            </a:extLst>
          </p:cNvPr>
          <p:cNvSpPr txBox="1"/>
          <p:nvPr/>
        </p:nvSpPr>
        <p:spPr>
          <a:xfrm>
            <a:off x="1644316" y="5723693"/>
            <a:ext cx="8424101" cy="646331"/>
          </a:xfrm>
          <a:prstGeom prst="rect">
            <a:avLst/>
          </a:prstGeom>
          <a:solidFill>
            <a:srgbClr val="FAF4A0"/>
          </a:solidFill>
          <a:ln>
            <a:solidFill>
              <a:schemeClr val="tx1"/>
            </a:solidFill>
          </a:ln>
        </p:spPr>
        <p:txBody>
          <a:bodyPr wrap="none" rtlCol="0">
            <a:spAutoFit/>
          </a:bodyPr>
          <a:lstStyle/>
          <a:p>
            <a:r>
              <a:rPr lang="en-US" err="1"/>
              <a:t>Obs</a:t>
            </a:r>
            <a:r>
              <a:rPr lang="en-US"/>
              <a:t> MDA8 peaks in May and June followed by a sharp decline in July</a:t>
            </a:r>
          </a:p>
          <a:p>
            <a:r>
              <a:rPr lang="en-US"/>
              <a:t>Both </a:t>
            </a:r>
            <a:r>
              <a:rPr lang="en-US" err="1"/>
              <a:t>CAMx</a:t>
            </a:r>
            <a:r>
              <a:rPr lang="en-US"/>
              <a:t> and CMAQ tend to under predict, except for July thru October</a:t>
            </a:r>
          </a:p>
        </p:txBody>
      </p:sp>
      <p:sp>
        <p:nvSpPr>
          <p:cNvPr id="8" name="TextBox 7">
            <a:extLst>
              <a:ext uri="{FF2B5EF4-FFF2-40B4-BE49-F238E27FC236}">
                <a16:creationId xmlns:a16="http://schemas.microsoft.com/office/drawing/2014/main" id="{F75C1F51-A89F-4908-A76F-BA92990BFA8E}"/>
              </a:ext>
            </a:extLst>
          </p:cNvPr>
          <p:cNvSpPr txBox="1"/>
          <p:nvPr/>
        </p:nvSpPr>
        <p:spPr>
          <a:xfrm>
            <a:off x="4038600" y="1739616"/>
            <a:ext cx="950443" cy="369332"/>
          </a:xfrm>
          <a:prstGeom prst="rect">
            <a:avLst/>
          </a:prstGeom>
          <a:solidFill>
            <a:schemeClr val="accent6">
              <a:lumMod val="20000"/>
              <a:lumOff val="80000"/>
            </a:schemeClr>
          </a:solidFill>
          <a:ln>
            <a:solidFill>
              <a:schemeClr val="tx1"/>
            </a:solidFill>
          </a:ln>
        </p:spPr>
        <p:txBody>
          <a:bodyPr wrap="square" rtlCol="0">
            <a:spAutoFit/>
          </a:bodyPr>
          <a:lstStyle/>
          <a:p>
            <a:r>
              <a:rPr lang="en-US"/>
              <a:t>CMAQ</a:t>
            </a:r>
          </a:p>
        </p:txBody>
      </p:sp>
      <p:sp>
        <p:nvSpPr>
          <p:cNvPr id="9" name="TextBox 8">
            <a:extLst>
              <a:ext uri="{FF2B5EF4-FFF2-40B4-BE49-F238E27FC236}">
                <a16:creationId xmlns:a16="http://schemas.microsoft.com/office/drawing/2014/main" id="{7E59BF30-FD7A-441B-968B-BC9958CA9642}"/>
              </a:ext>
            </a:extLst>
          </p:cNvPr>
          <p:cNvSpPr txBox="1"/>
          <p:nvPr/>
        </p:nvSpPr>
        <p:spPr>
          <a:xfrm>
            <a:off x="9067800" y="1739616"/>
            <a:ext cx="866169" cy="369332"/>
          </a:xfrm>
          <a:prstGeom prst="rect">
            <a:avLst/>
          </a:prstGeom>
          <a:solidFill>
            <a:schemeClr val="accent5">
              <a:lumMod val="90000"/>
            </a:schemeClr>
          </a:solidFill>
          <a:ln>
            <a:solidFill>
              <a:schemeClr val="tx1"/>
            </a:solidFill>
          </a:ln>
        </p:spPr>
        <p:txBody>
          <a:bodyPr wrap="square" rtlCol="0">
            <a:spAutoFit/>
          </a:bodyPr>
          <a:lstStyle/>
          <a:p>
            <a:r>
              <a:rPr lang="en-US" err="1"/>
              <a:t>CAMx</a:t>
            </a:r>
            <a:endParaRPr lang="en-US"/>
          </a:p>
        </p:txBody>
      </p:sp>
      <p:pic>
        <p:nvPicPr>
          <p:cNvPr id="10" name="Picture 4" descr="EPA seal">
            <a:extLst>
              <a:ext uri="{FF2B5EF4-FFF2-40B4-BE49-F238E27FC236}">
                <a16:creationId xmlns:a16="http://schemas.microsoft.com/office/drawing/2014/main" id="{16F148DF-BEE6-4EA7-A9F0-61CD96D1F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75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46725C-1C66-4A0D-8161-980E0EDDB205}"/>
              </a:ext>
            </a:extLst>
          </p:cNvPr>
          <p:cNvSpPr>
            <a:spLocks noGrp="1"/>
          </p:cNvSpPr>
          <p:nvPr>
            <p:ph type="sldNum" sz="quarter" idx="12"/>
          </p:nvPr>
        </p:nvSpPr>
        <p:spPr/>
        <p:txBody>
          <a:bodyPr/>
          <a:lstStyle/>
          <a:p>
            <a:fld id="{61C894BD-DCE2-4A96-A9AF-225BBEAC2A40}" type="slidenum">
              <a:rPr lang="en-US" smtClean="0"/>
              <a:pPr/>
              <a:t>46</a:t>
            </a:fld>
            <a:endParaRPr lang="en-US"/>
          </a:p>
        </p:txBody>
      </p:sp>
      <p:sp>
        <p:nvSpPr>
          <p:cNvPr id="4" name="Title 3">
            <a:extLst>
              <a:ext uri="{FF2B5EF4-FFF2-40B4-BE49-F238E27FC236}">
                <a16:creationId xmlns:a16="http://schemas.microsoft.com/office/drawing/2014/main" id="{5AD7DA53-D659-48BF-A090-F4C410E48939}"/>
              </a:ext>
            </a:extLst>
          </p:cNvPr>
          <p:cNvSpPr>
            <a:spLocks noGrp="1"/>
          </p:cNvSpPr>
          <p:nvPr>
            <p:ph type="title"/>
          </p:nvPr>
        </p:nvSpPr>
        <p:spPr>
          <a:xfrm>
            <a:off x="247650" y="105995"/>
            <a:ext cx="10572750" cy="888666"/>
          </a:xfrm>
        </p:spPr>
        <p:txBody>
          <a:bodyPr>
            <a:noAutofit/>
          </a:bodyPr>
          <a:lstStyle/>
          <a:p>
            <a:r>
              <a:rPr lang="en-US" sz="2800"/>
              <a:t>Hourly Ozone by Season </a:t>
            </a:r>
            <a:r>
              <a:rPr lang="en-US" sz="2800" err="1"/>
              <a:t>CAMx</a:t>
            </a:r>
            <a:r>
              <a:rPr lang="en-US" sz="2800"/>
              <a:t>: Upper Midwest Region</a:t>
            </a:r>
          </a:p>
        </p:txBody>
      </p:sp>
      <p:pic>
        <p:nvPicPr>
          <p:cNvPr id="5" name="Picture 4" descr="A close up of a device&#10;&#10;Description automatically generated">
            <a:extLst>
              <a:ext uri="{FF2B5EF4-FFF2-40B4-BE49-F238E27FC236}">
                <a16:creationId xmlns:a16="http://schemas.microsoft.com/office/drawing/2014/main" id="{BDDDED1E-D5ED-40B9-A006-A72689037496}"/>
              </a:ext>
            </a:extLst>
          </p:cNvPr>
          <p:cNvPicPr>
            <a:picLocks/>
          </p:cNvPicPr>
          <p:nvPr/>
        </p:nvPicPr>
        <p:blipFill rotWithShape="1">
          <a:blip r:embed="rId2" cstate="print">
            <a:extLst>
              <a:ext uri="{28A0092B-C50C-407E-A947-70E740481C1C}">
                <a14:useLocalDpi xmlns:a14="http://schemas.microsoft.com/office/drawing/2010/main" val="0"/>
              </a:ext>
            </a:extLst>
          </a:blip>
          <a:srcRect l="5509"/>
          <a:stretch/>
        </p:blipFill>
        <p:spPr>
          <a:xfrm>
            <a:off x="490998" y="3840480"/>
            <a:ext cx="3017520" cy="3017520"/>
          </a:xfrm>
          <a:prstGeom prst="rect">
            <a:avLst/>
          </a:prstGeom>
        </p:spPr>
      </p:pic>
      <p:pic>
        <p:nvPicPr>
          <p:cNvPr id="6" name="Picture 5" descr="A close up of a logo&#10;&#10;Description automatically generated">
            <a:extLst>
              <a:ext uri="{FF2B5EF4-FFF2-40B4-BE49-F238E27FC236}">
                <a16:creationId xmlns:a16="http://schemas.microsoft.com/office/drawing/2014/main" id="{C5C5AE5D-0AC6-4915-9047-23865FFBFD9A}"/>
              </a:ext>
            </a:extLst>
          </p:cNvPr>
          <p:cNvPicPr>
            <a:picLocks/>
          </p:cNvPicPr>
          <p:nvPr/>
        </p:nvPicPr>
        <p:blipFill rotWithShape="1">
          <a:blip r:embed="rId3" cstate="print">
            <a:extLst>
              <a:ext uri="{28A0092B-C50C-407E-A947-70E740481C1C}">
                <a14:useLocalDpi xmlns:a14="http://schemas.microsoft.com/office/drawing/2010/main" val="0"/>
              </a:ext>
            </a:extLst>
          </a:blip>
          <a:srcRect l="5509"/>
          <a:stretch/>
        </p:blipFill>
        <p:spPr>
          <a:xfrm>
            <a:off x="3733800" y="3840480"/>
            <a:ext cx="3017520" cy="3017520"/>
          </a:xfrm>
          <a:prstGeom prst="rect">
            <a:avLst/>
          </a:prstGeom>
        </p:spPr>
      </p:pic>
      <p:pic>
        <p:nvPicPr>
          <p:cNvPr id="7" name="Picture 6" descr="A picture containing implement, pencil&#10;&#10;Description automatically generated">
            <a:extLst>
              <a:ext uri="{FF2B5EF4-FFF2-40B4-BE49-F238E27FC236}">
                <a16:creationId xmlns:a16="http://schemas.microsoft.com/office/drawing/2014/main" id="{D76B44AD-9872-48D5-AF06-21CA1FD97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77" y="876113"/>
            <a:ext cx="3156532" cy="3156532"/>
          </a:xfrm>
          <a:prstGeom prst="rect">
            <a:avLst/>
          </a:prstGeom>
        </p:spPr>
      </p:pic>
      <p:sp>
        <p:nvSpPr>
          <p:cNvPr id="8" name="TextBox 7">
            <a:extLst>
              <a:ext uri="{FF2B5EF4-FFF2-40B4-BE49-F238E27FC236}">
                <a16:creationId xmlns:a16="http://schemas.microsoft.com/office/drawing/2014/main" id="{9DC3A1BA-62A8-4707-9D08-C369591257F6}"/>
              </a:ext>
            </a:extLst>
          </p:cNvPr>
          <p:cNvSpPr txBox="1"/>
          <p:nvPr/>
        </p:nvSpPr>
        <p:spPr>
          <a:xfrm>
            <a:off x="2239066" y="1148090"/>
            <a:ext cx="821059" cy="338554"/>
          </a:xfrm>
          <a:prstGeom prst="rect">
            <a:avLst/>
          </a:prstGeom>
          <a:solidFill>
            <a:schemeClr val="accent2">
              <a:lumMod val="20000"/>
              <a:lumOff val="80000"/>
            </a:schemeClr>
          </a:solidFill>
          <a:ln>
            <a:solidFill>
              <a:schemeClr val="tx1"/>
            </a:solidFill>
          </a:ln>
        </p:spPr>
        <p:txBody>
          <a:bodyPr wrap="square" rtlCol="0">
            <a:spAutoFit/>
          </a:bodyPr>
          <a:lstStyle/>
          <a:p>
            <a:r>
              <a:rPr lang="en-US" sz="1600"/>
              <a:t>Winter</a:t>
            </a:r>
          </a:p>
        </p:txBody>
      </p:sp>
      <p:sp>
        <p:nvSpPr>
          <p:cNvPr id="9" name="TextBox 8">
            <a:extLst>
              <a:ext uri="{FF2B5EF4-FFF2-40B4-BE49-F238E27FC236}">
                <a16:creationId xmlns:a16="http://schemas.microsoft.com/office/drawing/2014/main" id="{45D02A72-32D0-417B-AA79-D02FA3CFD69F}"/>
              </a:ext>
            </a:extLst>
          </p:cNvPr>
          <p:cNvSpPr txBox="1"/>
          <p:nvPr/>
        </p:nvSpPr>
        <p:spPr>
          <a:xfrm>
            <a:off x="2239066" y="4130024"/>
            <a:ext cx="1003801" cy="338554"/>
          </a:xfrm>
          <a:prstGeom prst="rect">
            <a:avLst/>
          </a:prstGeom>
          <a:solidFill>
            <a:srgbClr val="F49A9A"/>
          </a:solidFill>
          <a:ln>
            <a:solidFill>
              <a:schemeClr val="tx1"/>
            </a:solidFill>
          </a:ln>
        </p:spPr>
        <p:txBody>
          <a:bodyPr wrap="none" rtlCol="0">
            <a:spAutoFit/>
          </a:bodyPr>
          <a:lstStyle/>
          <a:p>
            <a:r>
              <a:rPr lang="en-US" sz="1600"/>
              <a:t>Summer</a:t>
            </a:r>
          </a:p>
        </p:txBody>
      </p:sp>
      <p:sp>
        <p:nvSpPr>
          <p:cNvPr id="10" name="TextBox 9">
            <a:extLst>
              <a:ext uri="{FF2B5EF4-FFF2-40B4-BE49-F238E27FC236}">
                <a16:creationId xmlns:a16="http://schemas.microsoft.com/office/drawing/2014/main" id="{F0B99D4A-6C7C-4BBA-A1A1-BAC270F591DD}"/>
              </a:ext>
            </a:extLst>
          </p:cNvPr>
          <p:cNvSpPr txBox="1"/>
          <p:nvPr/>
        </p:nvSpPr>
        <p:spPr>
          <a:xfrm>
            <a:off x="7484260" y="1330013"/>
            <a:ext cx="3017521" cy="3293209"/>
          </a:xfrm>
          <a:prstGeom prst="rect">
            <a:avLst/>
          </a:prstGeom>
          <a:solidFill>
            <a:srgbClr val="D7EBED"/>
          </a:solidFill>
          <a:ln>
            <a:solidFill>
              <a:schemeClr val="tx1"/>
            </a:solidFill>
          </a:ln>
        </p:spPr>
        <p:txBody>
          <a:bodyPr wrap="square" rtlCol="0">
            <a:spAutoFit/>
          </a:bodyPr>
          <a:lstStyle/>
          <a:p>
            <a:r>
              <a:rPr lang="en-US" sz="1600"/>
              <a:t>Winter and Spring: Under prediction during all hours </a:t>
            </a:r>
          </a:p>
          <a:p>
            <a:endParaRPr lang="en-US" sz="1600"/>
          </a:p>
          <a:p>
            <a:r>
              <a:rPr lang="en-US" sz="1600"/>
              <a:t>Summer: </a:t>
            </a:r>
          </a:p>
          <a:p>
            <a:r>
              <a:rPr lang="en-US" sz="1600"/>
              <a:t>Model replicates inter-quartile range, except for over prediction of low nighttime </a:t>
            </a:r>
            <a:r>
              <a:rPr lang="en-US" sz="1600" err="1"/>
              <a:t>obs</a:t>
            </a:r>
            <a:endParaRPr lang="en-US" sz="1600"/>
          </a:p>
          <a:p>
            <a:endParaRPr lang="en-US" sz="1600"/>
          </a:p>
          <a:p>
            <a:r>
              <a:rPr lang="en-US" sz="1600"/>
              <a:t>Fall:</a:t>
            </a:r>
          </a:p>
          <a:p>
            <a:r>
              <a:rPr lang="en-US" sz="1600"/>
              <a:t>Over prediction during the morning and evening transitions and over night</a:t>
            </a:r>
          </a:p>
        </p:txBody>
      </p:sp>
      <p:pic>
        <p:nvPicPr>
          <p:cNvPr id="11" name="Picture 10" descr="A picture containing pencil&#10;&#10;Description automatically generated">
            <a:extLst>
              <a:ext uri="{FF2B5EF4-FFF2-40B4-BE49-F238E27FC236}">
                <a16:creationId xmlns:a16="http://schemas.microsoft.com/office/drawing/2014/main" id="{299E78B1-F7B9-4BB8-A411-04EBC1273F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09"/>
          <a:stretch/>
        </p:blipFill>
        <p:spPr>
          <a:xfrm>
            <a:off x="3747826" y="808770"/>
            <a:ext cx="3017520" cy="3193454"/>
          </a:xfrm>
          <a:prstGeom prst="rect">
            <a:avLst/>
          </a:prstGeom>
        </p:spPr>
      </p:pic>
      <p:sp>
        <p:nvSpPr>
          <p:cNvPr id="12" name="TextBox 11">
            <a:extLst>
              <a:ext uri="{FF2B5EF4-FFF2-40B4-BE49-F238E27FC236}">
                <a16:creationId xmlns:a16="http://schemas.microsoft.com/office/drawing/2014/main" id="{3FD6C711-D478-44B5-80B7-142B96437675}"/>
              </a:ext>
            </a:extLst>
          </p:cNvPr>
          <p:cNvSpPr txBox="1"/>
          <p:nvPr/>
        </p:nvSpPr>
        <p:spPr>
          <a:xfrm>
            <a:off x="5606114" y="1120588"/>
            <a:ext cx="822661" cy="338554"/>
          </a:xfrm>
          <a:prstGeom prst="rect">
            <a:avLst/>
          </a:prstGeom>
          <a:solidFill>
            <a:srgbClr val="96E696"/>
          </a:solidFill>
          <a:ln>
            <a:solidFill>
              <a:schemeClr val="tx1"/>
            </a:solidFill>
          </a:ln>
        </p:spPr>
        <p:txBody>
          <a:bodyPr wrap="none" rtlCol="0">
            <a:spAutoFit/>
          </a:bodyPr>
          <a:lstStyle/>
          <a:p>
            <a:r>
              <a:rPr lang="en-US" sz="1600"/>
              <a:t>Spring</a:t>
            </a:r>
          </a:p>
        </p:txBody>
      </p:sp>
      <p:sp>
        <p:nvSpPr>
          <p:cNvPr id="13" name="TextBox 12">
            <a:extLst>
              <a:ext uri="{FF2B5EF4-FFF2-40B4-BE49-F238E27FC236}">
                <a16:creationId xmlns:a16="http://schemas.microsoft.com/office/drawing/2014/main" id="{649821DA-1198-4533-B280-F548CE07AACF}"/>
              </a:ext>
            </a:extLst>
          </p:cNvPr>
          <p:cNvSpPr txBox="1"/>
          <p:nvPr/>
        </p:nvSpPr>
        <p:spPr>
          <a:xfrm>
            <a:off x="5753589" y="4141519"/>
            <a:ext cx="527709" cy="338554"/>
          </a:xfrm>
          <a:prstGeom prst="rect">
            <a:avLst/>
          </a:prstGeom>
          <a:solidFill>
            <a:srgbClr val="F0B642"/>
          </a:solidFill>
          <a:ln>
            <a:solidFill>
              <a:schemeClr val="tx1"/>
            </a:solidFill>
          </a:ln>
        </p:spPr>
        <p:txBody>
          <a:bodyPr wrap="none" rtlCol="0">
            <a:spAutoFit/>
          </a:bodyPr>
          <a:lstStyle/>
          <a:p>
            <a:r>
              <a:rPr lang="en-US" sz="1600"/>
              <a:t>Fall</a:t>
            </a:r>
          </a:p>
        </p:txBody>
      </p:sp>
      <p:sp>
        <p:nvSpPr>
          <p:cNvPr id="14" name="TextBox 13">
            <a:extLst>
              <a:ext uri="{FF2B5EF4-FFF2-40B4-BE49-F238E27FC236}">
                <a16:creationId xmlns:a16="http://schemas.microsoft.com/office/drawing/2014/main" id="{8E78CB9A-283E-46E5-A27E-29DA39DA4B8C}"/>
              </a:ext>
            </a:extLst>
          </p:cNvPr>
          <p:cNvSpPr txBox="1"/>
          <p:nvPr/>
        </p:nvSpPr>
        <p:spPr>
          <a:xfrm>
            <a:off x="7520355" y="5087630"/>
            <a:ext cx="2793871" cy="523220"/>
          </a:xfrm>
          <a:prstGeom prst="rect">
            <a:avLst/>
          </a:prstGeom>
          <a:noFill/>
        </p:spPr>
        <p:txBody>
          <a:bodyPr wrap="square" rtlCol="0">
            <a:spAutoFit/>
          </a:bodyPr>
          <a:lstStyle/>
          <a:p>
            <a:r>
              <a:rPr lang="en-US" sz="1400"/>
              <a:t>*Note that scales differ on the plots for each season </a:t>
            </a:r>
          </a:p>
        </p:txBody>
      </p:sp>
      <p:pic>
        <p:nvPicPr>
          <p:cNvPr id="15" name="Picture 4" descr="EPA seal">
            <a:extLst>
              <a:ext uri="{FF2B5EF4-FFF2-40B4-BE49-F238E27FC236}">
                <a16:creationId xmlns:a16="http://schemas.microsoft.com/office/drawing/2014/main" id="{35C94386-FE39-489B-8605-BCBBF6AEC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990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DEEFB-F185-4B72-9E25-5192A38C234E}"/>
              </a:ext>
            </a:extLst>
          </p:cNvPr>
          <p:cNvSpPr>
            <a:spLocks noGrp="1"/>
          </p:cNvSpPr>
          <p:nvPr>
            <p:ph type="ctrTitle"/>
          </p:nvPr>
        </p:nvSpPr>
        <p:spPr/>
        <p:txBody>
          <a:bodyPr/>
          <a:lstStyle/>
          <a:p>
            <a:pPr algn="l"/>
            <a:r>
              <a:rPr lang="en-US" err="1"/>
              <a:t>CAMx</a:t>
            </a:r>
            <a:r>
              <a:rPr lang="en-US"/>
              <a:t> 2016v1 Model Performance Evaluation Results for Ozone</a:t>
            </a:r>
          </a:p>
        </p:txBody>
      </p:sp>
      <p:sp>
        <p:nvSpPr>
          <p:cNvPr id="6" name="Subtitle 5">
            <a:extLst>
              <a:ext uri="{FF2B5EF4-FFF2-40B4-BE49-F238E27FC236}">
                <a16:creationId xmlns:a16="http://schemas.microsoft.com/office/drawing/2014/main" id="{77CCF64B-06FF-4079-9BF1-7B0FB375E9E3}"/>
              </a:ext>
            </a:extLst>
          </p:cNvPr>
          <p:cNvSpPr>
            <a:spLocks noGrp="1"/>
          </p:cNvSpPr>
          <p:nvPr>
            <p:ph type="subTitle" idx="1"/>
          </p:nvPr>
        </p:nvSpPr>
        <p:spPr/>
        <p:txBody>
          <a:bodyPr>
            <a:normAutofit/>
          </a:bodyPr>
          <a:lstStyle/>
          <a:p>
            <a:endParaRPr lang="en-US"/>
          </a:p>
          <a:p>
            <a:pPr algn="l"/>
            <a:r>
              <a:rPr lang="en-US"/>
              <a:t>Zac Adelman, LADCO</a:t>
            </a:r>
          </a:p>
        </p:txBody>
      </p:sp>
      <p:sp>
        <p:nvSpPr>
          <p:cNvPr id="3" name="Slide Number Placeholder 2">
            <a:extLst>
              <a:ext uri="{FF2B5EF4-FFF2-40B4-BE49-F238E27FC236}">
                <a16:creationId xmlns:a16="http://schemas.microsoft.com/office/drawing/2014/main" id="{C56E7479-7853-475E-A566-561299806494}"/>
              </a:ext>
            </a:extLst>
          </p:cNvPr>
          <p:cNvSpPr>
            <a:spLocks noGrp="1"/>
          </p:cNvSpPr>
          <p:nvPr>
            <p:ph type="sldNum" sz="quarter" idx="12"/>
          </p:nvPr>
        </p:nvSpPr>
        <p:spPr/>
        <p:txBody>
          <a:bodyPr/>
          <a:lstStyle/>
          <a:p>
            <a:fld id="{61C894BD-DCE2-4A96-A9AF-225BBEAC2A40}" type="slidenum">
              <a:rPr lang="en-US" smtClean="0"/>
              <a:pPr/>
              <a:t>47</a:t>
            </a:fld>
            <a:endParaRPr lang="en-US"/>
          </a:p>
        </p:txBody>
      </p:sp>
    </p:spTree>
    <p:extLst>
      <p:ext uri="{BB962C8B-B14F-4D97-AF65-F5344CB8AC3E}">
        <p14:creationId xmlns:p14="http://schemas.microsoft.com/office/powerpoint/2010/main" val="411809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B72B20-E111-8F49-B337-06E52267B5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1495" y="1549147"/>
            <a:ext cx="7055881" cy="4850919"/>
          </a:xfrm>
        </p:spPr>
      </p:pic>
      <p:sp>
        <p:nvSpPr>
          <p:cNvPr id="3" name="Slide Number Placeholder 2">
            <a:extLst>
              <a:ext uri="{FF2B5EF4-FFF2-40B4-BE49-F238E27FC236}">
                <a16:creationId xmlns:a16="http://schemas.microsoft.com/office/drawing/2014/main" id="{911B6A0C-AD95-2448-A82F-5DF8FA27EA2D}"/>
              </a:ext>
            </a:extLst>
          </p:cNvPr>
          <p:cNvSpPr>
            <a:spLocks noGrp="1"/>
          </p:cNvSpPr>
          <p:nvPr>
            <p:ph type="sldNum" sz="quarter" idx="12"/>
          </p:nvPr>
        </p:nvSpPr>
        <p:spPr/>
        <p:txBody>
          <a:bodyPr/>
          <a:lstStyle/>
          <a:p>
            <a:fld id="{61C894BD-DCE2-4A96-A9AF-225BBEAC2A40}" type="slidenum">
              <a:rPr lang="en-US" smtClean="0"/>
              <a:pPr/>
              <a:t>48</a:t>
            </a:fld>
            <a:endParaRPr lang="en-US"/>
          </a:p>
        </p:txBody>
      </p:sp>
      <p:sp>
        <p:nvSpPr>
          <p:cNvPr id="4" name="Title 3">
            <a:extLst>
              <a:ext uri="{FF2B5EF4-FFF2-40B4-BE49-F238E27FC236}">
                <a16:creationId xmlns:a16="http://schemas.microsoft.com/office/drawing/2014/main" id="{F871DD20-F1AB-214D-8D72-6A5BB623DF54}"/>
              </a:ext>
            </a:extLst>
          </p:cNvPr>
          <p:cNvSpPr>
            <a:spLocks noGrp="1"/>
          </p:cNvSpPr>
          <p:nvPr>
            <p:ph type="title"/>
          </p:nvPr>
        </p:nvSpPr>
        <p:spPr/>
        <p:txBody>
          <a:bodyPr/>
          <a:lstStyle/>
          <a:p>
            <a:r>
              <a:rPr lang="en-US"/>
              <a:t>LADCO 2016v1 </a:t>
            </a:r>
            <a:r>
              <a:rPr lang="en-US" err="1"/>
              <a:t>CAMx</a:t>
            </a:r>
            <a:r>
              <a:rPr lang="en-US"/>
              <a:t> Modeling</a:t>
            </a:r>
          </a:p>
        </p:txBody>
      </p:sp>
      <p:sp>
        <p:nvSpPr>
          <p:cNvPr id="7" name="TextBox 6">
            <a:extLst>
              <a:ext uri="{FF2B5EF4-FFF2-40B4-BE49-F238E27FC236}">
                <a16:creationId xmlns:a16="http://schemas.microsoft.com/office/drawing/2014/main" id="{140BC364-F598-4740-BD63-95F8B7041C6E}"/>
              </a:ext>
            </a:extLst>
          </p:cNvPr>
          <p:cNvSpPr txBox="1"/>
          <p:nvPr/>
        </p:nvSpPr>
        <p:spPr>
          <a:xfrm>
            <a:off x="457200" y="1752600"/>
            <a:ext cx="5105400" cy="390106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t>April – October 2016 </a:t>
            </a:r>
            <a:r>
              <a:rPr lang="en-US" err="1"/>
              <a:t>CAMx</a:t>
            </a:r>
            <a:r>
              <a:rPr lang="en-US"/>
              <a:t> v7.0beta4</a:t>
            </a:r>
          </a:p>
          <a:p>
            <a:pPr marL="285750" indent="-285750">
              <a:lnSpc>
                <a:spcPct val="200000"/>
              </a:lnSpc>
              <a:buFont typeface="Arial" panose="020B0604020202020204" pitchFamily="34" charset="0"/>
              <a:buChar char="•"/>
            </a:pPr>
            <a:r>
              <a:rPr lang="en-US"/>
              <a:t>US EPA 12US1 WRF Meteorology</a:t>
            </a:r>
          </a:p>
          <a:p>
            <a:pPr marL="285750" indent="-285750">
              <a:lnSpc>
                <a:spcPct val="200000"/>
              </a:lnSpc>
              <a:buFont typeface="Arial" panose="020B0604020202020204" pitchFamily="34" charset="0"/>
              <a:buChar char="•"/>
            </a:pPr>
            <a:r>
              <a:rPr lang="en-US"/>
              <a:t>US EPA 2016 Hemispheric CMAQ BC’s</a:t>
            </a:r>
          </a:p>
          <a:p>
            <a:pPr marL="285750" indent="-285750">
              <a:lnSpc>
                <a:spcPct val="200000"/>
              </a:lnSpc>
              <a:buFont typeface="Arial" panose="020B0604020202020204" pitchFamily="34" charset="0"/>
              <a:buChar char="•"/>
            </a:pPr>
            <a:r>
              <a:rPr lang="en-US"/>
              <a:t>2016v1 emissions data </a:t>
            </a:r>
          </a:p>
          <a:p>
            <a:pPr marL="285750" indent="-285750">
              <a:lnSpc>
                <a:spcPct val="200000"/>
              </a:lnSpc>
              <a:buFont typeface="Arial" panose="020B0604020202020204" pitchFamily="34" charset="0"/>
              <a:buChar char="•"/>
            </a:pPr>
            <a:r>
              <a:rPr lang="en-US"/>
              <a:t>EPA 2016fh_16j SMOKEv4.6 modeling platform, processed to 12US2 domain</a:t>
            </a:r>
          </a:p>
          <a:p>
            <a:pPr marL="285750" indent="-285750">
              <a:lnSpc>
                <a:spcPct val="200000"/>
              </a:lnSpc>
              <a:buFont typeface="Arial" panose="020B0604020202020204" pitchFamily="34" charset="0"/>
              <a:buChar char="•"/>
            </a:pPr>
            <a:r>
              <a:rPr lang="en-US"/>
              <a:t>Evaluation with AMETv1.3</a:t>
            </a:r>
          </a:p>
        </p:txBody>
      </p:sp>
    </p:spTree>
    <p:extLst>
      <p:ext uri="{BB962C8B-B14F-4D97-AF65-F5344CB8AC3E}">
        <p14:creationId xmlns:p14="http://schemas.microsoft.com/office/powerpoint/2010/main" val="428851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FA5461-7A1A-D74E-A853-D0F6CE5ED54F}"/>
              </a:ext>
            </a:extLst>
          </p:cNvPr>
          <p:cNvSpPr>
            <a:spLocks noGrp="1"/>
          </p:cNvSpPr>
          <p:nvPr>
            <p:ph type="sldNum" sz="quarter" idx="12"/>
          </p:nvPr>
        </p:nvSpPr>
        <p:spPr/>
        <p:txBody>
          <a:bodyPr/>
          <a:lstStyle/>
          <a:p>
            <a:fld id="{61C894BD-DCE2-4A96-A9AF-225BBEAC2A40}" type="slidenum">
              <a:rPr lang="en-US" smtClean="0"/>
              <a:pPr/>
              <a:t>49</a:t>
            </a:fld>
            <a:endParaRPr lang="en-US"/>
          </a:p>
        </p:txBody>
      </p:sp>
      <p:sp>
        <p:nvSpPr>
          <p:cNvPr id="4" name="Title 3">
            <a:extLst>
              <a:ext uri="{FF2B5EF4-FFF2-40B4-BE49-F238E27FC236}">
                <a16:creationId xmlns:a16="http://schemas.microsoft.com/office/drawing/2014/main" id="{478E1536-9852-B24F-87DC-2A4B6BD938BD}"/>
              </a:ext>
            </a:extLst>
          </p:cNvPr>
          <p:cNvSpPr>
            <a:spLocks noGrp="1"/>
          </p:cNvSpPr>
          <p:nvPr>
            <p:ph type="title"/>
          </p:nvPr>
        </p:nvSpPr>
        <p:spPr/>
        <p:txBody>
          <a:bodyPr>
            <a:normAutofit fontScale="90000"/>
          </a:bodyPr>
          <a:lstStyle/>
          <a:p>
            <a:r>
              <a:rPr lang="en-US"/>
              <a:t>Daily Max 8-Hour Ozone (MDA8) Performance</a:t>
            </a:r>
          </a:p>
        </p:txBody>
      </p:sp>
      <p:pic>
        <p:nvPicPr>
          <p:cNvPr id="6" name="Picture 5">
            <a:extLst>
              <a:ext uri="{FF2B5EF4-FFF2-40B4-BE49-F238E27FC236}">
                <a16:creationId xmlns:a16="http://schemas.microsoft.com/office/drawing/2014/main" id="{034A38B3-C74E-5A43-8C19-2F72FA714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219200"/>
            <a:ext cx="5638800" cy="5638800"/>
          </a:xfrm>
          <a:prstGeom prst="rect">
            <a:avLst/>
          </a:prstGeom>
        </p:spPr>
      </p:pic>
      <p:sp>
        <p:nvSpPr>
          <p:cNvPr id="11" name="TextBox 10">
            <a:extLst>
              <a:ext uri="{FF2B5EF4-FFF2-40B4-BE49-F238E27FC236}">
                <a16:creationId xmlns:a16="http://schemas.microsoft.com/office/drawing/2014/main" id="{54FDB2C0-4400-6D4A-9849-496208863485}"/>
              </a:ext>
            </a:extLst>
          </p:cNvPr>
          <p:cNvSpPr txBox="1"/>
          <p:nvPr/>
        </p:nvSpPr>
        <p:spPr>
          <a:xfrm>
            <a:off x="457200" y="1752600"/>
            <a:ext cx="5486400" cy="223907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t>National MDA8 O3 Season (April-October)</a:t>
            </a:r>
          </a:p>
          <a:p>
            <a:pPr marL="285750" indent="-285750">
              <a:lnSpc>
                <a:spcPct val="200000"/>
              </a:lnSpc>
              <a:buFont typeface="Arial" panose="020B0604020202020204" pitchFamily="34" charset="0"/>
              <a:buChar char="•"/>
            </a:pPr>
            <a:r>
              <a:rPr lang="en-US"/>
              <a:t>All AQS and </a:t>
            </a:r>
            <a:r>
              <a:rPr lang="en-US" err="1"/>
              <a:t>CastNET</a:t>
            </a:r>
            <a:r>
              <a:rPr lang="en-US"/>
              <a:t> sites</a:t>
            </a:r>
          </a:p>
          <a:p>
            <a:pPr marL="285750" indent="-285750">
              <a:lnSpc>
                <a:spcPct val="200000"/>
              </a:lnSpc>
              <a:buFont typeface="Arial" panose="020B0604020202020204" pitchFamily="34" charset="0"/>
              <a:buChar char="•"/>
            </a:pPr>
            <a:r>
              <a:rPr lang="en-US"/>
              <a:t>NMB/E = Normalized Mean Bias/Error</a:t>
            </a:r>
          </a:p>
          <a:p>
            <a:pPr marL="285750" indent="-285750">
              <a:lnSpc>
                <a:spcPct val="200000"/>
              </a:lnSpc>
              <a:buFont typeface="Arial" panose="020B0604020202020204" pitchFamily="34" charset="0"/>
              <a:buChar char="•"/>
            </a:pPr>
            <a:r>
              <a:rPr lang="en-US"/>
              <a:t>FB/E = Fractional Bias/Error</a:t>
            </a:r>
          </a:p>
        </p:txBody>
      </p:sp>
      <p:graphicFrame>
        <p:nvGraphicFramePr>
          <p:cNvPr id="12" name="Table 11">
            <a:extLst>
              <a:ext uri="{FF2B5EF4-FFF2-40B4-BE49-F238E27FC236}">
                <a16:creationId xmlns:a16="http://schemas.microsoft.com/office/drawing/2014/main" id="{D40E8431-D98E-FF43-968F-78FBCD78FD3E}"/>
              </a:ext>
            </a:extLst>
          </p:cNvPr>
          <p:cNvGraphicFramePr>
            <a:graphicFrameLocks noGrp="1"/>
          </p:cNvGraphicFramePr>
          <p:nvPr/>
        </p:nvGraphicFramePr>
        <p:xfrm>
          <a:off x="767968" y="4352912"/>
          <a:ext cx="5017265" cy="11125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627211315"/>
                    </a:ext>
                  </a:extLst>
                </a:gridCol>
                <a:gridCol w="863906">
                  <a:extLst>
                    <a:ext uri="{9D8B030D-6E8A-4147-A177-3AD203B41FA5}">
                      <a16:colId xmlns:a16="http://schemas.microsoft.com/office/drawing/2014/main" val="3056356661"/>
                    </a:ext>
                  </a:extLst>
                </a:gridCol>
                <a:gridCol w="1003453">
                  <a:extLst>
                    <a:ext uri="{9D8B030D-6E8A-4147-A177-3AD203B41FA5}">
                      <a16:colId xmlns:a16="http://schemas.microsoft.com/office/drawing/2014/main" val="2637397167"/>
                    </a:ext>
                  </a:extLst>
                </a:gridCol>
                <a:gridCol w="1003453">
                  <a:extLst>
                    <a:ext uri="{9D8B030D-6E8A-4147-A177-3AD203B41FA5}">
                      <a16:colId xmlns:a16="http://schemas.microsoft.com/office/drawing/2014/main" val="3517967492"/>
                    </a:ext>
                  </a:extLst>
                </a:gridCol>
                <a:gridCol w="1003453">
                  <a:extLst>
                    <a:ext uri="{9D8B030D-6E8A-4147-A177-3AD203B41FA5}">
                      <a16:colId xmlns:a16="http://schemas.microsoft.com/office/drawing/2014/main" val="2576432489"/>
                    </a:ext>
                  </a:extLst>
                </a:gridCol>
              </a:tblGrid>
              <a:tr h="370840">
                <a:tc>
                  <a:txBody>
                    <a:bodyPr/>
                    <a:lstStyle/>
                    <a:p>
                      <a:endParaRPr lang="en-US"/>
                    </a:p>
                  </a:txBody>
                  <a:tcPr/>
                </a:tc>
                <a:tc>
                  <a:txBody>
                    <a:bodyPr/>
                    <a:lstStyle/>
                    <a:p>
                      <a:r>
                        <a:rPr lang="en-US"/>
                        <a:t>NMB</a:t>
                      </a:r>
                    </a:p>
                  </a:txBody>
                  <a:tcPr/>
                </a:tc>
                <a:tc>
                  <a:txBody>
                    <a:bodyPr/>
                    <a:lstStyle/>
                    <a:p>
                      <a:r>
                        <a:rPr lang="en-US"/>
                        <a:t>NME</a:t>
                      </a:r>
                    </a:p>
                  </a:txBody>
                  <a:tcPr/>
                </a:tc>
                <a:tc>
                  <a:txBody>
                    <a:bodyPr/>
                    <a:lstStyle/>
                    <a:p>
                      <a:r>
                        <a:rPr lang="en-US"/>
                        <a:t>FB</a:t>
                      </a:r>
                    </a:p>
                  </a:txBody>
                  <a:tcPr/>
                </a:tc>
                <a:tc>
                  <a:txBody>
                    <a:bodyPr/>
                    <a:lstStyle/>
                    <a:p>
                      <a:r>
                        <a:rPr lang="en-US"/>
                        <a:t>FE</a:t>
                      </a:r>
                    </a:p>
                  </a:txBody>
                  <a:tcPr/>
                </a:tc>
                <a:extLst>
                  <a:ext uri="{0D108BD9-81ED-4DB2-BD59-A6C34878D82A}">
                    <a16:rowId xmlns:a16="http://schemas.microsoft.com/office/drawing/2014/main" val="2599749507"/>
                  </a:ext>
                </a:extLst>
              </a:tr>
              <a:tr h="370840">
                <a:tc>
                  <a:txBody>
                    <a:bodyPr/>
                    <a:lstStyle/>
                    <a:p>
                      <a:r>
                        <a:rPr lang="en-US"/>
                        <a:t>AQS</a:t>
                      </a:r>
                    </a:p>
                  </a:txBody>
                  <a:tcPr/>
                </a:tc>
                <a:tc>
                  <a:txBody>
                    <a:bodyPr/>
                    <a:lstStyle/>
                    <a:p>
                      <a:r>
                        <a:rPr lang="en-US"/>
                        <a:t>-3.3</a:t>
                      </a:r>
                    </a:p>
                  </a:txBody>
                  <a:tcPr/>
                </a:tc>
                <a:tc>
                  <a:txBody>
                    <a:bodyPr/>
                    <a:lstStyle/>
                    <a:p>
                      <a:r>
                        <a:rPr lang="en-US"/>
                        <a:t>14.7</a:t>
                      </a:r>
                    </a:p>
                  </a:txBody>
                  <a:tcPr/>
                </a:tc>
                <a:tc>
                  <a:txBody>
                    <a:bodyPr/>
                    <a:lstStyle/>
                    <a:p>
                      <a:r>
                        <a:rPr lang="en-US"/>
                        <a:t>-3.2</a:t>
                      </a:r>
                    </a:p>
                  </a:txBody>
                  <a:tcPr/>
                </a:tc>
                <a:tc>
                  <a:txBody>
                    <a:bodyPr/>
                    <a:lstStyle/>
                    <a:p>
                      <a:r>
                        <a:rPr lang="en-US"/>
                        <a:t>15.7</a:t>
                      </a:r>
                    </a:p>
                  </a:txBody>
                  <a:tcPr/>
                </a:tc>
                <a:extLst>
                  <a:ext uri="{0D108BD9-81ED-4DB2-BD59-A6C34878D82A}">
                    <a16:rowId xmlns:a16="http://schemas.microsoft.com/office/drawing/2014/main" val="2215886256"/>
                  </a:ext>
                </a:extLst>
              </a:tr>
              <a:tr h="370840">
                <a:tc>
                  <a:txBody>
                    <a:bodyPr/>
                    <a:lstStyle/>
                    <a:p>
                      <a:r>
                        <a:rPr lang="en-US" err="1"/>
                        <a:t>CastNET</a:t>
                      </a:r>
                      <a:endParaRPr lang="en-US"/>
                    </a:p>
                  </a:txBody>
                  <a:tcPr/>
                </a:tc>
                <a:tc>
                  <a:txBody>
                    <a:bodyPr/>
                    <a:lstStyle/>
                    <a:p>
                      <a:r>
                        <a:rPr lang="en-US"/>
                        <a:t>-4.4</a:t>
                      </a:r>
                    </a:p>
                  </a:txBody>
                  <a:tcPr/>
                </a:tc>
                <a:tc>
                  <a:txBody>
                    <a:bodyPr/>
                    <a:lstStyle/>
                    <a:p>
                      <a:r>
                        <a:rPr lang="en-US"/>
                        <a:t>14.4</a:t>
                      </a:r>
                    </a:p>
                  </a:txBody>
                  <a:tcPr/>
                </a:tc>
                <a:tc>
                  <a:txBody>
                    <a:bodyPr/>
                    <a:lstStyle/>
                    <a:p>
                      <a:r>
                        <a:rPr lang="en-US"/>
                        <a:t>-3.9</a:t>
                      </a:r>
                    </a:p>
                  </a:txBody>
                  <a:tcPr/>
                </a:tc>
                <a:tc>
                  <a:txBody>
                    <a:bodyPr/>
                    <a:lstStyle/>
                    <a:p>
                      <a:r>
                        <a:rPr lang="en-US"/>
                        <a:t>15.2</a:t>
                      </a:r>
                    </a:p>
                  </a:txBody>
                  <a:tcPr/>
                </a:tc>
                <a:extLst>
                  <a:ext uri="{0D108BD9-81ED-4DB2-BD59-A6C34878D82A}">
                    <a16:rowId xmlns:a16="http://schemas.microsoft.com/office/drawing/2014/main" val="3101818803"/>
                  </a:ext>
                </a:extLst>
              </a:tr>
            </a:tbl>
          </a:graphicData>
        </a:graphic>
      </p:graphicFrame>
    </p:spTree>
    <p:extLst>
      <p:ext uri="{BB962C8B-B14F-4D97-AF65-F5344CB8AC3E}">
        <p14:creationId xmlns:p14="http://schemas.microsoft.com/office/powerpoint/2010/main" val="42078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9233AC-10F7-4987-9543-740D6B527AF8}"/>
              </a:ext>
            </a:extLst>
          </p:cNvPr>
          <p:cNvGraphicFramePr>
            <a:graphicFrameLocks noGrp="1"/>
          </p:cNvGraphicFramePr>
          <p:nvPr>
            <p:ph idx="1"/>
            <p:extLst>
              <p:ext uri="{D42A27DB-BD31-4B8C-83A1-F6EECF244321}">
                <p14:modId xmlns:p14="http://schemas.microsoft.com/office/powerpoint/2010/main" val="4065911753"/>
              </p:ext>
            </p:extLst>
          </p:nvPr>
        </p:nvGraphicFramePr>
        <p:xfrm>
          <a:off x="780891" y="1371600"/>
          <a:ext cx="10630218" cy="4070283"/>
        </p:xfrm>
        <a:graphic>
          <a:graphicData uri="http://schemas.openxmlformats.org/drawingml/2006/table">
            <a:tbl>
              <a:tblPr firstRow="1" bandRow="1">
                <a:tableStyleId>{5C22544A-7EE6-4342-B048-85BDC9FD1C3A}</a:tableStyleId>
              </a:tblPr>
              <a:tblGrid>
                <a:gridCol w="6896418">
                  <a:extLst>
                    <a:ext uri="{9D8B030D-6E8A-4147-A177-3AD203B41FA5}">
                      <a16:colId xmlns:a16="http://schemas.microsoft.com/office/drawing/2014/main" val="3563703608"/>
                    </a:ext>
                  </a:extLst>
                </a:gridCol>
                <a:gridCol w="1981200">
                  <a:extLst>
                    <a:ext uri="{9D8B030D-6E8A-4147-A177-3AD203B41FA5}">
                      <a16:colId xmlns:a16="http://schemas.microsoft.com/office/drawing/2014/main" val="1238754751"/>
                    </a:ext>
                  </a:extLst>
                </a:gridCol>
                <a:gridCol w="1752600">
                  <a:extLst>
                    <a:ext uri="{9D8B030D-6E8A-4147-A177-3AD203B41FA5}">
                      <a16:colId xmlns:a16="http://schemas.microsoft.com/office/drawing/2014/main" val="2770100351"/>
                    </a:ext>
                  </a:extLst>
                </a:gridCol>
              </a:tblGrid>
              <a:tr h="349317">
                <a:tc>
                  <a:txBody>
                    <a:bodyPr/>
                    <a:lstStyle/>
                    <a:p>
                      <a:r>
                        <a:rPr lang="en-US"/>
                        <a:t>Type</a:t>
                      </a:r>
                    </a:p>
                  </a:txBody>
                  <a:tcPr/>
                </a:tc>
                <a:tc>
                  <a:txBody>
                    <a:bodyPr/>
                    <a:lstStyle/>
                    <a:p>
                      <a:pPr algn="ctr"/>
                      <a:r>
                        <a:rPr lang="en-US"/>
                        <a:t>Grid(s)</a:t>
                      </a:r>
                    </a:p>
                  </a:txBody>
                  <a:tcPr/>
                </a:tc>
                <a:tc>
                  <a:txBody>
                    <a:bodyPr/>
                    <a:lstStyle/>
                    <a:p>
                      <a:pPr algn="ctr"/>
                      <a:r>
                        <a:rPr lang="en-US"/>
                        <a:t>Models</a:t>
                      </a:r>
                    </a:p>
                  </a:txBody>
                  <a:tcPr/>
                </a:tc>
                <a:extLst>
                  <a:ext uri="{0D108BD9-81ED-4DB2-BD59-A6C34878D82A}">
                    <a16:rowId xmlns:a16="http://schemas.microsoft.com/office/drawing/2014/main" val="1221498037"/>
                  </a:ext>
                </a:extLst>
              </a:tr>
              <a:tr h="393940">
                <a:tc>
                  <a:txBody>
                    <a:bodyPr/>
                    <a:lstStyle/>
                    <a:p>
                      <a:r>
                        <a:rPr lang="en-US"/>
                        <a:t>2016 SMOKE inputs and scripts</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1164192050"/>
                  </a:ext>
                </a:extLst>
              </a:tr>
              <a:tr h="383300">
                <a:tc>
                  <a:txBody>
                    <a:bodyPr/>
                    <a:lstStyle/>
                    <a:p>
                      <a:r>
                        <a:rPr lang="en-US"/>
                        <a:t>2016 SMOKE outputs by sector (aka pre-merged emissions)</a:t>
                      </a:r>
                    </a:p>
                  </a:txBody>
                  <a:tcPr/>
                </a:tc>
                <a:tc>
                  <a:txBody>
                    <a:bodyPr/>
                    <a:lstStyle/>
                    <a:p>
                      <a:pPr algn="ctr"/>
                      <a:r>
                        <a:rPr lang="en-US"/>
                        <a:t>12km, 36km</a:t>
                      </a:r>
                    </a:p>
                  </a:txBody>
                  <a:tcPr/>
                </a:tc>
                <a:tc>
                  <a:txBody>
                    <a:bodyPr/>
                    <a:lstStyle/>
                    <a:p>
                      <a:pPr algn="ctr"/>
                      <a:r>
                        <a:rPr lang="en-US"/>
                        <a:t>CMAQ*</a:t>
                      </a:r>
                    </a:p>
                  </a:txBody>
                  <a:tcPr/>
                </a:tc>
                <a:extLst>
                  <a:ext uri="{0D108BD9-81ED-4DB2-BD59-A6C34878D82A}">
                    <a16:rowId xmlns:a16="http://schemas.microsoft.com/office/drawing/2014/main" val="2996296365"/>
                  </a:ext>
                </a:extLst>
              </a:tr>
              <a:tr h="349317">
                <a:tc>
                  <a:txBody>
                    <a:bodyPr/>
                    <a:lstStyle/>
                    <a:p>
                      <a:r>
                        <a:rPr lang="en-US"/>
                        <a:t>MOVES emission factor tables (2016, 2020, 2023, 2028)</a:t>
                      </a:r>
                    </a:p>
                  </a:txBody>
                  <a:tcPr/>
                </a:tc>
                <a:tc>
                  <a:txBody>
                    <a:bodyPr/>
                    <a:lstStyle/>
                    <a:p>
                      <a:pPr algn="ctr"/>
                      <a:r>
                        <a:rPr lang="en-US"/>
                        <a:t>N/A</a:t>
                      </a:r>
                    </a:p>
                  </a:txBody>
                  <a:tcPr/>
                </a:tc>
                <a:tc>
                  <a:txBody>
                    <a:bodyPr/>
                    <a:lstStyle/>
                    <a:p>
                      <a:pPr algn="ctr"/>
                      <a:r>
                        <a:rPr lang="en-US"/>
                        <a:t>N/A</a:t>
                      </a:r>
                    </a:p>
                  </a:txBody>
                  <a:tcPr/>
                </a:tc>
                <a:extLst>
                  <a:ext uri="{0D108BD9-81ED-4DB2-BD59-A6C34878D82A}">
                    <a16:rowId xmlns:a16="http://schemas.microsoft.com/office/drawing/2014/main" val="3050728326"/>
                  </a:ext>
                </a:extLst>
              </a:tr>
              <a:tr h="349317">
                <a:tc>
                  <a:txBody>
                    <a:bodyPr/>
                    <a:lstStyle/>
                    <a:p>
                      <a:r>
                        <a:rPr lang="en-US"/>
                        <a:t>Biogenic emissions output from MEGAN</a:t>
                      </a:r>
                    </a:p>
                  </a:txBody>
                  <a:tcPr/>
                </a:tc>
                <a:tc>
                  <a:txBody>
                    <a:bodyPr/>
                    <a:lstStyle/>
                    <a:p>
                      <a:pPr algn="ctr"/>
                      <a:r>
                        <a:rPr lang="en-US"/>
                        <a:t>12km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3430272474"/>
                  </a:ext>
                </a:extLst>
              </a:tr>
              <a:tr h="349317">
                <a:tc>
                  <a:txBody>
                    <a:bodyPr/>
                    <a:lstStyle/>
                    <a:p>
                      <a:r>
                        <a:rPr lang="en-US"/>
                        <a:t>Met data for AQM (same as beta)</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2612916273"/>
                  </a:ext>
                </a:extLst>
              </a:tr>
              <a:tr h="349317">
                <a:tc>
                  <a:txBody>
                    <a:bodyPr/>
                    <a:lstStyle/>
                    <a:p>
                      <a:r>
                        <a:rPr lang="en-US"/>
                        <a:t>IC/BCs (same as beta)</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4119140020"/>
                  </a:ext>
                </a:extLst>
              </a:tr>
              <a:tr h="273712">
                <a:tc>
                  <a:txBody>
                    <a:bodyPr/>
                    <a:lstStyle/>
                    <a:p>
                      <a:r>
                        <a:rPr lang="en-US"/>
                        <a:t>Site Compare Files (same as beta)</a:t>
                      </a:r>
                    </a:p>
                  </a:txBody>
                  <a:tcPr/>
                </a:tc>
                <a:tc>
                  <a:txBody>
                    <a:bodyPr/>
                    <a:lstStyle/>
                    <a:p>
                      <a:pPr algn="ctr"/>
                      <a:r>
                        <a:rPr lang="en-US"/>
                        <a:t>N/A</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2632499326"/>
                  </a:ext>
                </a:extLst>
              </a:tr>
              <a:tr h="366963">
                <a:tc>
                  <a:txBody>
                    <a:bodyPr/>
                    <a:lstStyle/>
                    <a:p>
                      <a:r>
                        <a:rPr lang="en-US"/>
                        <a:t>2023 and 2028 SMOKE inputs and scripts</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3517653642"/>
                  </a:ext>
                </a:extLst>
              </a:tr>
              <a:tr h="349317">
                <a:tc>
                  <a:txBody>
                    <a:bodyPr/>
                    <a:lstStyle/>
                    <a:p>
                      <a:r>
                        <a:rPr lang="en-US"/>
                        <a:t>2023 and 2028 SMOKE outputs</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3108750837"/>
                  </a:ext>
                </a:extLst>
              </a:tr>
              <a:tr h="3493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NOT YET</a:t>
                      </a:r>
                      <a:r>
                        <a:rPr lang="en-US"/>
                        <a:t>: AQM-ready emissions</a:t>
                      </a:r>
                    </a:p>
                  </a:txBody>
                  <a:tcPr/>
                </a:tc>
                <a:tc>
                  <a:txBody>
                    <a:bodyPr/>
                    <a:lstStyle/>
                    <a:p>
                      <a:pPr algn="ctr"/>
                      <a:endParaRPr lang="en-US" b="1"/>
                    </a:p>
                  </a:txBody>
                  <a:tcPr/>
                </a:tc>
                <a:tc>
                  <a:txBody>
                    <a:bodyPr/>
                    <a:lstStyle/>
                    <a:p>
                      <a:pPr algn="ctr"/>
                      <a:endParaRPr lang="en-US"/>
                    </a:p>
                  </a:txBody>
                  <a:tcPr/>
                </a:tc>
                <a:extLst>
                  <a:ext uri="{0D108BD9-81ED-4DB2-BD59-A6C34878D82A}">
                    <a16:rowId xmlns:a16="http://schemas.microsoft.com/office/drawing/2014/main" val="2402270716"/>
                  </a:ext>
                </a:extLst>
              </a:tr>
            </a:tbl>
          </a:graphicData>
        </a:graphic>
      </p:graphicFrame>
      <p:sp>
        <p:nvSpPr>
          <p:cNvPr id="3" name="Slide Number Placeholder 2">
            <a:extLst>
              <a:ext uri="{FF2B5EF4-FFF2-40B4-BE49-F238E27FC236}">
                <a16:creationId xmlns:a16="http://schemas.microsoft.com/office/drawing/2014/main" id="{1BA81C3B-CF37-47FF-9AAB-804E0C0C8B47}"/>
              </a:ext>
            </a:extLst>
          </p:cNvPr>
          <p:cNvSpPr>
            <a:spLocks noGrp="1"/>
          </p:cNvSpPr>
          <p:nvPr>
            <p:ph type="sldNum" sz="quarter" idx="12"/>
          </p:nvPr>
        </p:nvSpPr>
        <p:spPr/>
        <p:txBody>
          <a:bodyPr/>
          <a:lstStyle/>
          <a:p>
            <a:fld id="{61C894BD-DCE2-4A96-A9AF-225BBEAC2A40}" type="slidenum">
              <a:rPr lang="en-US" smtClean="0"/>
              <a:pPr/>
              <a:t>5</a:t>
            </a:fld>
            <a:endParaRPr lang="en-US"/>
          </a:p>
        </p:txBody>
      </p:sp>
      <p:sp>
        <p:nvSpPr>
          <p:cNvPr id="4" name="Title 3">
            <a:extLst>
              <a:ext uri="{FF2B5EF4-FFF2-40B4-BE49-F238E27FC236}">
                <a16:creationId xmlns:a16="http://schemas.microsoft.com/office/drawing/2014/main" id="{E8439D39-1644-4B90-A613-481F35356E61}"/>
              </a:ext>
            </a:extLst>
          </p:cNvPr>
          <p:cNvSpPr>
            <a:spLocks noGrp="1"/>
          </p:cNvSpPr>
          <p:nvPr>
            <p:ph type="title"/>
          </p:nvPr>
        </p:nvSpPr>
        <p:spPr>
          <a:xfrm>
            <a:off x="1644316" y="329352"/>
            <a:ext cx="8229600" cy="1143000"/>
          </a:xfrm>
        </p:spPr>
        <p:txBody>
          <a:bodyPr>
            <a:normAutofit fontScale="90000"/>
          </a:bodyPr>
          <a:lstStyle/>
          <a:p>
            <a:r>
              <a:rPr lang="en-US"/>
              <a:t>2016v1 Release Contents on IWDW</a:t>
            </a:r>
          </a:p>
        </p:txBody>
      </p:sp>
      <p:sp>
        <p:nvSpPr>
          <p:cNvPr id="6" name="TextBox 5">
            <a:extLst>
              <a:ext uri="{FF2B5EF4-FFF2-40B4-BE49-F238E27FC236}">
                <a16:creationId xmlns:a16="http://schemas.microsoft.com/office/drawing/2014/main" id="{7D494C53-8108-4155-A1D2-6BEC8394E067}"/>
              </a:ext>
            </a:extLst>
          </p:cNvPr>
          <p:cNvSpPr txBox="1"/>
          <p:nvPr/>
        </p:nvSpPr>
        <p:spPr>
          <a:xfrm>
            <a:off x="2149246" y="5506453"/>
            <a:ext cx="7893508" cy="646331"/>
          </a:xfrm>
          <a:prstGeom prst="rect">
            <a:avLst/>
          </a:prstGeom>
          <a:solidFill>
            <a:schemeClr val="bg1"/>
          </a:solidFill>
        </p:spPr>
        <p:txBody>
          <a:bodyPr wrap="none" rtlCol="0">
            <a:spAutoFit/>
          </a:bodyPr>
          <a:lstStyle/>
          <a:p>
            <a:r>
              <a:rPr lang="en-US"/>
              <a:t>* CMAQ format emissions are produced for each sector;</a:t>
            </a:r>
            <a:br>
              <a:rPr lang="en-US"/>
            </a:br>
            <a:r>
              <a:rPr lang="en-US"/>
              <a:t>  </a:t>
            </a:r>
            <a:r>
              <a:rPr lang="en-US" err="1"/>
              <a:t>CAMx</a:t>
            </a:r>
            <a:r>
              <a:rPr lang="en-US"/>
              <a:t> format emissions are created after merging CMAQ emissions</a:t>
            </a:r>
          </a:p>
        </p:txBody>
      </p:sp>
    </p:spTree>
    <p:extLst>
      <p:ext uri="{BB962C8B-B14F-4D97-AF65-F5344CB8AC3E}">
        <p14:creationId xmlns:p14="http://schemas.microsoft.com/office/powerpoint/2010/main" val="2005874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50</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p:txBody>
          <a:bodyPr>
            <a:normAutofit fontScale="90000"/>
          </a:bodyPr>
          <a:lstStyle/>
          <a:p>
            <a:r>
              <a:rPr lang="en-US"/>
              <a:t>O3 Season MDA8 O3 Normalized Mean Bias</a:t>
            </a:r>
          </a:p>
        </p:txBody>
      </p:sp>
      <p:pic>
        <p:nvPicPr>
          <p:cNvPr id="14" name="Content Placeholder 13">
            <a:extLst>
              <a:ext uri="{FF2B5EF4-FFF2-40B4-BE49-F238E27FC236}">
                <a16:creationId xmlns:a16="http://schemas.microsoft.com/office/drawing/2014/main" id="{F0C9A2B4-8524-5445-A772-1A889118C7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467" r="4056" b="18240"/>
          <a:stretch/>
        </p:blipFill>
        <p:spPr>
          <a:xfrm>
            <a:off x="590951" y="1187987"/>
            <a:ext cx="10938745" cy="5486400"/>
          </a:xfrm>
        </p:spPr>
      </p:pic>
    </p:spTree>
    <p:extLst>
      <p:ext uri="{BB962C8B-B14F-4D97-AF65-F5344CB8AC3E}">
        <p14:creationId xmlns:p14="http://schemas.microsoft.com/office/powerpoint/2010/main" val="3311125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51</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p:txBody>
          <a:bodyPr>
            <a:normAutofit/>
          </a:bodyPr>
          <a:lstStyle/>
          <a:p>
            <a:r>
              <a:rPr lang="en-US"/>
              <a:t>Monthly MDA8 O3 Normalized Mean Bias</a:t>
            </a:r>
          </a:p>
        </p:txBody>
      </p:sp>
      <p:pic>
        <p:nvPicPr>
          <p:cNvPr id="22" name="Picture 21">
            <a:extLst>
              <a:ext uri="{FF2B5EF4-FFF2-40B4-BE49-F238E27FC236}">
                <a16:creationId xmlns:a16="http://schemas.microsoft.com/office/drawing/2014/main" id="{234740AC-31BC-1A45-93E2-5902A97805F6}"/>
              </a:ext>
            </a:extLst>
          </p:cNvPr>
          <p:cNvPicPr>
            <a:picLocks noChangeAspect="1"/>
          </p:cNvPicPr>
          <p:nvPr/>
        </p:nvPicPr>
        <p:blipFill rotWithShape="1">
          <a:blip r:embed="rId3">
            <a:extLst>
              <a:ext uri="{28A0092B-C50C-407E-A947-70E740481C1C}">
                <a14:useLocalDpi xmlns:a14="http://schemas.microsoft.com/office/drawing/2010/main" val="0"/>
              </a:ext>
            </a:extLst>
          </a:blip>
          <a:srcRect t="20671" b="20000"/>
          <a:stretch/>
        </p:blipFill>
        <p:spPr>
          <a:xfrm>
            <a:off x="193855" y="1618737"/>
            <a:ext cx="4588895" cy="2103120"/>
          </a:xfrm>
          <a:prstGeom prst="rect">
            <a:avLst/>
          </a:prstGeom>
        </p:spPr>
      </p:pic>
      <p:pic>
        <p:nvPicPr>
          <p:cNvPr id="24" name="Picture 23">
            <a:extLst>
              <a:ext uri="{FF2B5EF4-FFF2-40B4-BE49-F238E27FC236}">
                <a16:creationId xmlns:a16="http://schemas.microsoft.com/office/drawing/2014/main" id="{DB7A6DAB-51DE-FD41-8227-AB8146176153}"/>
              </a:ext>
            </a:extLst>
          </p:cNvPr>
          <p:cNvPicPr>
            <a:picLocks noChangeAspect="1"/>
          </p:cNvPicPr>
          <p:nvPr/>
        </p:nvPicPr>
        <p:blipFill rotWithShape="1">
          <a:blip r:embed="rId4">
            <a:extLst>
              <a:ext uri="{28A0092B-C50C-407E-A947-70E740481C1C}">
                <a14:useLocalDpi xmlns:a14="http://schemas.microsoft.com/office/drawing/2010/main" val="0"/>
              </a:ext>
            </a:extLst>
          </a:blip>
          <a:srcRect t="20672" b="18888"/>
          <a:stretch/>
        </p:blipFill>
        <p:spPr>
          <a:xfrm>
            <a:off x="4009174" y="1632583"/>
            <a:ext cx="4504534" cy="2103120"/>
          </a:xfrm>
          <a:prstGeom prst="rect">
            <a:avLst/>
          </a:prstGeom>
        </p:spPr>
      </p:pic>
      <p:pic>
        <p:nvPicPr>
          <p:cNvPr id="26" name="Picture 25">
            <a:extLst>
              <a:ext uri="{FF2B5EF4-FFF2-40B4-BE49-F238E27FC236}">
                <a16:creationId xmlns:a16="http://schemas.microsoft.com/office/drawing/2014/main" id="{8A7F4D46-3244-5440-BA2D-ECE29054A00C}"/>
              </a:ext>
            </a:extLst>
          </p:cNvPr>
          <p:cNvPicPr>
            <a:picLocks noChangeAspect="1"/>
          </p:cNvPicPr>
          <p:nvPr/>
        </p:nvPicPr>
        <p:blipFill rotWithShape="1">
          <a:blip r:embed="rId5">
            <a:extLst>
              <a:ext uri="{28A0092B-C50C-407E-A947-70E740481C1C}">
                <a14:useLocalDpi xmlns:a14="http://schemas.microsoft.com/office/drawing/2010/main" val="0"/>
              </a:ext>
            </a:extLst>
          </a:blip>
          <a:srcRect t="20864" b="18888"/>
          <a:stretch/>
        </p:blipFill>
        <p:spPr>
          <a:xfrm>
            <a:off x="7763348" y="1632583"/>
            <a:ext cx="4518858" cy="2103120"/>
          </a:xfrm>
          <a:prstGeom prst="rect">
            <a:avLst/>
          </a:prstGeom>
        </p:spPr>
      </p:pic>
      <p:pic>
        <p:nvPicPr>
          <p:cNvPr id="28" name="Picture 27">
            <a:extLst>
              <a:ext uri="{FF2B5EF4-FFF2-40B4-BE49-F238E27FC236}">
                <a16:creationId xmlns:a16="http://schemas.microsoft.com/office/drawing/2014/main" id="{E081F6E2-7DED-AF42-94F1-0642DC63FF74}"/>
              </a:ext>
            </a:extLst>
          </p:cNvPr>
          <p:cNvPicPr>
            <a:picLocks noChangeAspect="1"/>
          </p:cNvPicPr>
          <p:nvPr/>
        </p:nvPicPr>
        <p:blipFill rotWithShape="1">
          <a:blip r:embed="rId6">
            <a:extLst>
              <a:ext uri="{28A0092B-C50C-407E-A947-70E740481C1C}">
                <a14:useLocalDpi xmlns:a14="http://schemas.microsoft.com/office/drawing/2010/main" val="0"/>
              </a:ext>
            </a:extLst>
          </a:blip>
          <a:srcRect t="20671" b="20000"/>
          <a:stretch/>
        </p:blipFill>
        <p:spPr>
          <a:xfrm>
            <a:off x="193855" y="4087299"/>
            <a:ext cx="4588895" cy="2103120"/>
          </a:xfrm>
          <a:prstGeom prst="rect">
            <a:avLst/>
          </a:prstGeom>
        </p:spPr>
      </p:pic>
      <p:pic>
        <p:nvPicPr>
          <p:cNvPr id="30" name="Picture 29">
            <a:extLst>
              <a:ext uri="{FF2B5EF4-FFF2-40B4-BE49-F238E27FC236}">
                <a16:creationId xmlns:a16="http://schemas.microsoft.com/office/drawing/2014/main" id="{4DD6C3C2-F777-2A4D-9D49-942DC59BBBE4}"/>
              </a:ext>
            </a:extLst>
          </p:cNvPr>
          <p:cNvPicPr>
            <a:picLocks noChangeAspect="1"/>
          </p:cNvPicPr>
          <p:nvPr/>
        </p:nvPicPr>
        <p:blipFill rotWithShape="1">
          <a:blip r:embed="rId7">
            <a:extLst>
              <a:ext uri="{28A0092B-C50C-407E-A947-70E740481C1C}">
                <a14:useLocalDpi xmlns:a14="http://schemas.microsoft.com/office/drawing/2010/main" val="0"/>
              </a:ext>
            </a:extLst>
          </a:blip>
          <a:srcRect t="20864" b="18888"/>
          <a:stretch/>
        </p:blipFill>
        <p:spPr>
          <a:xfrm>
            <a:off x="4002012" y="4101145"/>
            <a:ext cx="4518858" cy="2103120"/>
          </a:xfrm>
          <a:prstGeom prst="rect">
            <a:avLst/>
          </a:prstGeom>
        </p:spPr>
      </p:pic>
      <p:pic>
        <p:nvPicPr>
          <p:cNvPr id="32" name="Picture 31">
            <a:extLst>
              <a:ext uri="{FF2B5EF4-FFF2-40B4-BE49-F238E27FC236}">
                <a16:creationId xmlns:a16="http://schemas.microsoft.com/office/drawing/2014/main" id="{A2743991-D11B-FD4C-BE84-671B64C1E631}"/>
              </a:ext>
            </a:extLst>
          </p:cNvPr>
          <p:cNvPicPr>
            <a:picLocks noChangeAspect="1"/>
          </p:cNvPicPr>
          <p:nvPr/>
        </p:nvPicPr>
        <p:blipFill rotWithShape="1">
          <a:blip r:embed="rId8">
            <a:extLst>
              <a:ext uri="{28A0092B-C50C-407E-A947-70E740481C1C}">
                <a14:useLocalDpi xmlns:a14="http://schemas.microsoft.com/office/drawing/2010/main" val="0"/>
              </a:ext>
            </a:extLst>
          </a:blip>
          <a:srcRect t="20492" b="18032"/>
          <a:stretch/>
        </p:blipFill>
        <p:spPr>
          <a:xfrm>
            <a:off x="7763348" y="4101145"/>
            <a:ext cx="4428652" cy="2103120"/>
          </a:xfrm>
          <a:prstGeom prst="rect">
            <a:avLst/>
          </a:prstGeom>
        </p:spPr>
      </p:pic>
      <p:sp>
        <p:nvSpPr>
          <p:cNvPr id="33" name="TextBox 32">
            <a:extLst>
              <a:ext uri="{FF2B5EF4-FFF2-40B4-BE49-F238E27FC236}">
                <a16:creationId xmlns:a16="http://schemas.microsoft.com/office/drawing/2014/main" id="{F3242A27-2B65-3446-B355-938AFBBC9FA2}"/>
              </a:ext>
            </a:extLst>
          </p:cNvPr>
          <p:cNvSpPr txBox="1"/>
          <p:nvPr/>
        </p:nvSpPr>
        <p:spPr>
          <a:xfrm>
            <a:off x="1828800" y="1235559"/>
            <a:ext cx="8915400" cy="369332"/>
          </a:xfrm>
          <a:prstGeom prst="rect">
            <a:avLst/>
          </a:prstGeom>
          <a:noFill/>
        </p:spPr>
        <p:txBody>
          <a:bodyPr wrap="square" rtlCol="0">
            <a:spAutoFit/>
          </a:bodyPr>
          <a:lstStyle/>
          <a:p>
            <a:r>
              <a:rPr lang="en-US"/>
              <a:t>April				  May			 	June</a:t>
            </a:r>
          </a:p>
        </p:txBody>
      </p:sp>
      <p:sp>
        <p:nvSpPr>
          <p:cNvPr id="34" name="TextBox 33">
            <a:extLst>
              <a:ext uri="{FF2B5EF4-FFF2-40B4-BE49-F238E27FC236}">
                <a16:creationId xmlns:a16="http://schemas.microsoft.com/office/drawing/2014/main" id="{B1168A60-81DE-804E-8F7A-66DE38AB7D65}"/>
              </a:ext>
            </a:extLst>
          </p:cNvPr>
          <p:cNvSpPr txBox="1"/>
          <p:nvPr/>
        </p:nvSpPr>
        <p:spPr>
          <a:xfrm>
            <a:off x="1828800" y="3726835"/>
            <a:ext cx="8915400" cy="369332"/>
          </a:xfrm>
          <a:prstGeom prst="rect">
            <a:avLst/>
          </a:prstGeom>
          <a:noFill/>
        </p:spPr>
        <p:txBody>
          <a:bodyPr wrap="square" rtlCol="0">
            <a:spAutoFit/>
          </a:bodyPr>
          <a:lstStyle/>
          <a:p>
            <a:r>
              <a:rPr lang="en-US"/>
              <a:t>July				  August			 September</a:t>
            </a:r>
          </a:p>
        </p:txBody>
      </p:sp>
    </p:spTree>
    <p:extLst>
      <p:ext uri="{BB962C8B-B14F-4D97-AF65-F5344CB8AC3E}">
        <p14:creationId xmlns:p14="http://schemas.microsoft.com/office/powerpoint/2010/main" val="340031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52</a:t>
            </a:fld>
            <a:endParaRPr lang="en-US"/>
          </a:p>
        </p:txBody>
      </p:sp>
      <p:pic>
        <p:nvPicPr>
          <p:cNvPr id="5" name="Picture 4">
            <a:extLst>
              <a:ext uri="{FF2B5EF4-FFF2-40B4-BE49-F238E27FC236}">
                <a16:creationId xmlns:a16="http://schemas.microsoft.com/office/drawing/2014/main" id="{A8BEBFC9-0B00-364D-B4C9-C99C80E87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4" y="75368"/>
            <a:ext cx="8784413" cy="6782632"/>
          </a:xfrm>
          <a:prstGeom prst="rect">
            <a:avLst/>
          </a:prstGeom>
        </p:spPr>
      </p:pic>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Evanston, IL</a:t>
            </a:r>
          </a:p>
        </p:txBody>
      </p:sp>
      <p:pic>
        <p:nvPicPr>
          <p:cNvPr id="6" name="Picture 5">
            <a:extLst>
              <a:ext uri="{FF2B5EF4-FFF2-40B4-BE49-F238E27FC236}">
                <a16:creationId xmlns:a16="http://schemas.microsoft.com/office/drawing/2014/main" id="{0032C036-5B0F-EE4F-BFC2-787B7CA4B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7833" y="3646894"/>
            <a:ext cx="3702089" cy="2761055"/>
          </a:xfrm>
          <a:prstGeom prst="rect">
            <a:avLst/>
          </a:prstGeom>
          <a:ln>
            <a:solidFill>
              <a:schemeClr val="tx1"/>
            </a:solidFill>
          </a:ln>
        </p:spPr>
      </p:pic>
      <p:sp>
        <p:nvSpPr>
          <p:cNvPr id="13" name="Oval 12">
            <a:extLst>
              <a:ext uri="{FF2B5EF4-FFF2-40B4-BE49-F238E27FC236}">
                <a16:creationId xmlns:a16="http://schemas.microsoft.com/office/drawing/2014/main" id="{53806483-94A2-824D-BDE9-7F3A6E3DB47D}"/>
              </a:ext>
            </a:extLst>
          </p:cNvPr>
          <p:cNvSpPr/>
          <p:nvPr/>
        </p:nvSpPr>
        <p:spPr>
          <a:xfrm>
            <a:off x="9525000" y="47244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509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1070F-0EC8-EA42-9BE1-B382AA70E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1" y="0"/>
            <a:ext cx="8882025" cy="6858000"/>
          </a:xfrm>
          <a:prstGeom prst="rect">
            <a:avLst/>
          </a:prstGeom>
        </p:spPr>
      </p:pic>
      <p:pic>
        <p:nvPicPr>
          <p:cNvPr id="9" name="Picture 8">
            <a:extLst>
              <a:ext uri="{FF2B5EF4-FFF2-40B4-BE49-F238E27FC236}">
                <a16:creationId xmlns:a16="http://schemas.microsoft.com/office/drawing/2014/main" id="{B9E5B8D7-FFA2-5945-89D7-008DF7FC1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836" y="3639349"/>
            <a:ext cx="3187700" cy="2768600"/>
          </a:xfrm>
          <a:prstGeom prst="rect">
            <a:avLst/>
          </a:prstGeom>
          <a:ln>
            <a:solidFill>
              <a:schemeClr val="tx1"/>
            </a:solidFill>
          </a:ln>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13" name="Oval 12">
            <a:extLst>
              <a:ext uri="{FF2B5EF4-FFF2-40B4-BE49-F238E27FC236}">
                <a16:creationId xmlns:a16="http://schemas.microsoft.com/office/drawing/2014/main" id="{53806483-94A2-824D-BDE9-7F3A6E3DB47D}"/>
              </a:ext>
            </a:extLst>
          </p:cNvPr>
          <p:cNvSpPr/>
          <p:nvPr/>
        </p:nvSpPr>
        <p:spPr>
          <a:xfrm>
            <a:off x="10070495" y="39624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Sheboygan, WI</a:t>
            </a:r>
          </a:p>
        </p:txBody>
      </p:sp>
    </p:spTree>
    <p:extLst>
      <p:ext uri="{BB962C8B-B14F-4D97-AF65-F5344CB8AC3E}">
        <p14:creationId xmlns:p14="http://schemas.microsoft.com/office/powerpoint/2010/main" val="1705778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6E2CEB-C9C5-9C4E-8D17-FE7DC3381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82025" cy="6858000"/>
          </a:xfrm>
          <a:prstGeom prst="rect">
            <a:avLst/>
          </a:prstGeom>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54</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Fairfield, CT</a:t>
            </a:r>
          </a:p>
        </p:txBody>
      </p:sp>
      <p:pic>
        <p:nvPicPr>
          <p:cNvPr id="8" name="Picture 7">
            <a:extLst>
              <a:ext uri="{FF2B5EF4-FFF2-40B4-BE49-F238E27FC236}">
                <a16:creationId xmlns:a16="http://schemas.microsoft.com/office/drawing/2014/main" id="{56AB4594-8DE7-C641-9FC2-D3176CF13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749" y="3852504"/>
            <a:ext cx="3420787" cy="2266950"/>
          </a:xfrm>
          <a:prstGeom prst="rect">
            <a:avLst/>
          </a:prstGeom>
          <a:ln>
            <a:solidFill>
              <a:schemeClr val="tx1"/>
            </a:solidFill>
          </a:ln>
        </p:spPr>
      </p:pic>
      <p:sp>
        <p:nvSpPr>
          <p:cNvPr id="13" name="Oval 12">
            <a:extLst>
              <a:ext uri="{FF2B5EF4-FFF2-40B4-BE49-F238E27FC236}">
                <a16:creationId xmlns:a16="http://schemas.microsoft.com/office/drawing/2014/main" id="{53806483-94A2-824D-BDE9-7F3A6E3DB47D}"/>
              </a:ext>
            </a:extLst>
          </p:cNvPr>
          <p:cNvSpPr/>
          <p:nvPr/>
        </p:nvSpPr>
        <p:spPr>
          <a:xfrm>
            <a:off x="9677400" y="46482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291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97DD1F-492A-864A-90FD-ED4DC24D5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82025" cy="6858000"/>
          </a:xfrm>
          <a:prstGeom prst="rect">
            <a:avLst/>
          </a:prstGeom>
        </p:spPr>
      </p:pic>
      <p:pic>
        <p:nvPicPr>
          <p:cNvPr id="9" name="Picture 8">
            <a:extLst>
              <a:ext uri="{FF2B5EF4-FFF2-40B4-BE49-F238E27FC236}">
                <a16:creationId xmlns:a16="http://schemas.microsoft.com/office/drawing/2014/main" id="{02CAEC59-77A2-994B-9BD0-82C861326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7249" y="3869019"/>
            <a:ext cx="3414702" cy="2322854"/>
          </a:xfrm>
          <a:prstGeom prst="rect">
            <a:avLst/>
          </a:prstGeom>
          <a:ln>
            <a:solidFill>
              <a:schemeClr val="tx1"/>
            </a:solidFill>
          </a:ln>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55</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sz="3600"/>
              <a:t>Denver (NREL), CO</a:t>
            </a:r>
            <a:endParaRPr lang="en-US"/>
          </a:p>
        </p:txBody>
      </p:sp>
      <p:sp>
        <p:nvSpPr>
          <p:cNvPr id="13" name="Oval 12">
            <a:extLst>
              <a:ext uri="{FF2B5EF4-FFF2-40B4-BE49-F238E27FC236}">
                <a16:creationId xmlns:a16="http://schemas.microsoft.com/office/drawing/2014/main" id="{53806483-94A2-824D-BDE9-7F3A6E3DB47D}"/>
              </a:ext>
            </a:extLst>
          </p:cNvPr>
          <p:cNvSpPr/>
          <p:nvPr/>
        </p:nvSpPr>
        <p:spPr>
          <a:xfrm>
            <a:off x="9296400" y="48006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071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4D9A62-C8B8-FF42-B972-40FFA66E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82025" cy="6858000"/>
          </a:xfrm>
          <a:prstGeom prst="rect">
            <a:avLst/>
          </a:prstGeom>
        </p:spPr>
      </p:pic>
      <p:pic>
        <p:nvPicPr>
          <p:cNvPr id="8" name="Picture 7">
            <a:extLst>
              <a:ext uri="{FF2B5EF4-FFF2-40B4-BE49-F238E27FC236}">
                <a16:creationId xmlns:a16="http://schemas.microsoft.com/office/drawing/2014/main" id="{8E897369-3578-FD45-988C-886FECB48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107" y="3686175"/>
            <a:ext cx="3603507" cy="2686050"/>
          </a:xfrm>
          <a:prstGeom prst="rect">
            <a:avLst/>
          </a:prstGeom>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56</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Banning, CA</a:t>
            </a:r>
          </a:p>
        </p:txBody>
      </p:sp>
      <p:sp>
        <p:nvSpPr>
          <p:cNvPr id="13" name="Oval 12">
            <a:extLst>
              <a:ext uri="{FF2B5EF4-FFF2-40B4-BE49-F238E27FC236}">
                <a16:creationId xmlns:a16="http://schemas.microsoft.com/office/drawing/2014/main" id="{53806483-94A2-824D-BDE9-7F3A6E3DB47D}"/>
              </a:ext>
            </a:extLst>
          </p:cNvPr>
          <p:cNvSpPr/>
          <p:nvPr/>
        </p:nvSpPr>
        <p:spPr>
          <a:xfrm>
            <a:off x="11529696" y="4819372"/>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811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BB1F3-9987-6149-A94F-29AAD3DD0628}"/>
              </a:ext>
            </a:extLst>
          </p:cNvPr>
          <p:cNvSpPr>
            <a:spLocks noGrp="1"/>
          </p:cNvSpPr>
          <p:nvPr>
            <p:ph idx="1"/>
          </p:nvPr>
        </p:nvSpPr>
        <p:spPr/>
        <p:txBody>
          <a:bodyPr/>
          <a:lstStyle/>
          <a:p>
            <a:r>
              <a:rPr lang="en-US"/>
              <a:t>Preliminary evaluation of LADCO </a:t>
            </a:r>
            <a:r>
              <a:rPr lang="en-US" err="1"/>
              <a:t>CAMx</a:t>
            </a:r>
            <a:r>
              <a:rPr lang="en-US"/>
              <a:t> modeling</a:t>
            </a:r>
          </a:p>
          <a:p>
            <a:r>
              <a:rPr lang="en-US"/>
              <a:t>Model is underestimating observed MDA8 ozone</a:t>
            </a:r>
          </a:p>
          <a:p>
            <a:pPr lvl="1"/>
            <a:r>
              <a:rPr lang="en-US"/>
              <a:t>April everywhere</a:t>
            </a:r>
          </a:p>
          <a:p>
            <a:pPr lvl="1"/>
            <a:r>
              <a:rPr lang="en-US"/>
              <a:t>May – June everywhere outside of the southeast</a:t>
            </a:r>
          </a:p>
          <a:p>
            <a:pPr lvl="1"/>
            <a:r>
              <a:rPr lang="en-US"/>
              <a:t>Entire ozone season inland California </a:t>
            </a:r>
          </a:p>
          <a:p>
            <a:r>
              <a:rPr lang="en-US"/>
              <a:t>Model is overestimating observed MDA8 ozone</a:t>
            </a:r>
          </a:p>
          <a:p>
            <a:pPr lvl="1"/>
            <a:r>
              <a:rPr lang="en-US"/>
              <a:t>July-September in the eastern ½ of the country, coastal CA, and the Pacific NW</a:t>
            </a:r>
          </a:p>
        </p:txBody>
      </p:sp>
      <p:sp>
        <p:nvSpPr>
          <p:cNvPr id="3" name="Slide Number Placeholder 2">
            <a:extLst>
              <a:ext uri="{FF2B5EF4-FFF2-40B4-BE49-F238E27FC236}">
                <a16:creationId xmlns:a16="http://schemas.microsoft.com/office/drawing/2014/main" id="{ED9B0962-BE09-9F46-A7D6-AF165E89E0DF}"/>
              </a:ext>
            </a:extLst>
          </p:cNvPr>
          <p:cNvSpPr>
            <a:spLocks noGrp="1"/>
          </p:cNvSpPr>
          <p:nvPr>
            <p:ph type="sldNum" sz="quarter" idx="12"/>
          </p:nvPr>
        </p:nvSpPr>
        <p:spPr/>
        <p:txBody>
          <a:bodyPr/>
          <a:lstStyle/>
          <a:p>
            <a:fld id="{61C894BD-DCE2-4A96-A9AF-225BBEAC2A40}" type="slidenum">
              <a:rPr lang="en-US" smtClean="0"/>
              <a:pPr/>
              <a:t>57</a:t>
            </a:fld>
            <a:endParaRPr lang="en-US"/>
          </a:p>
        </p:txBody>
      </p:sp>
      <p:sp>
        <p:nvSpPr>
          <p:cNvPr id="4" name="Title 3">
            <a:extLst>
              <a:ext uri="{FF2B5EF4-FFF2-40B4-BE49-F238E27FC236}">
                <a16:creationId xmlns:a16="http://schemas.microsoft.com/office/drawing/2014/main" id="{A6191B59-64E1-DC44-B94D-D665540E4663}"/>
              </a:ext>
            </a:extLst>
          </p:cNvPr>
          <p:cNvSpPr>
            <a:spLocks noGrp="1"/>
          </p:cNvSpPr>
          <p:nvPr>
            <p:ph type="title"/>
          </p:nvPr>
        </p:nvSpPr>
        <p:spPr/>
        <p:txBody>
          <a:bodyPr/>
          <a:lstStyle/>
          <a:p>
            <a:r>
              <a:rPr lang="en-US"/>
              <a:t>LADCO O3 MPE Summary</a:t>
            </a:r>
          </a:p>
        </p:txBody>
      </p:sp>
    </p:spTree>
    <p:extLst>
      <p:ext uri="{BB962C8B-B14F-4D97-AF65-F5344CB8AC3E}">
        <p14:creationId xmlns:p14="http://schemas.microsoft.com/office/powerpoint/2010/main" val="1385911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BB1F3-9987-6149-A94F-29AAD3DD0628}"/>
              </a:ext>
            </a:extLst>
          </p:cNvPr>
          <p:cNvSpPr>
            <a:spLocks noGrp="1"/>
          </p:cNvSpPr>
          <p:nvPr>
            <p:ph idx="1"/>
          </p:nvPr>
        </p:nvSpPr>
        <p:spPr/>
        <p:txBody>
          <a:bodyPr/>
          <a:lstStyle/>
          <a:p>
            <a:r>
              <a:rPr lang="en-US"/>
              <a:t>Compare LADCO, EPA, NY and others modeling results</a:t>
            </a:r>
          </a:p>
          <a:p>
            <a:r>
              <a:rPr lang="en-US"/>
              <a:t>Diagnose causes of model biases</a:t>
            </a:r>
          </a:p>
          <a:p>
            <a:r>
              <a:rPr lang="en-US"/>
              <a:t>Propose and test model performance improvements</a:t>
            </a:r>
          </a:p>
          <a:p>
            <a:pPr lvl="1"/>
            <a:r>
              <a:rPr lang="en-US"/>
              <a:t>Meteorology, boundary conditions, emissions, model physics, chemistry</a:t>
            </a:r>
          </a:p>
        </p:txBody>
      </p:sp>
      <p:sp>
        <p:nvSpPr>
          <p:cNvPr id="3" name="Slide Number Placeholder 2">
            <a:extLst>
              <a:ext uri="{FF2B5EF4-FFF2-40B4-BE49-F238E27FC236}">
                <a16:creationId xmlns:a16="http://schemas.microsoft.com/office/drawing/2014/main" id="{ED9B0962-BE09-9F46-A7D6-AF165E89E0DF}"/>
              </a:ext>
            </a:extLst>
          </p:cNvPr>
          <p:cNvSpPr>
            <a:spLocks noGrp="1"/>
          </p:cNvSpPr>
          <p:nvPr>
            <p:ph type="sldNum" sz="quarter" idx="12"/>
          </p:nvPr>
        </p:nvSpPr>
        <p:spPr/>
        <p:txBody>
          <a:bodyPr/>
          <a:lstStyle/>
          <a:p>
            <a:fld id="{61C894BD-DCE2-4A96-A9AF-225BBEAC2A40}" type="slidenum">
              <a:rPr lang="en-US" smtClean="0"/>
              <a:pPr/>
              <a:t>58</a:t>
            </a:fld>
            <a:endParaRPr lang="en-US"/>
          </a:p>
        </p:txBody>
      </p:sp>
      <p:sp>
        <p:nvSpPr>
          <p:cNvPr id="4" name="Title 3">
            <a:extLst>
              <a:ext uri="{FF2B5EF4-FFF2-40B4-BE49-F238E27FC236}">
                <a16:creationId xmlns:a16="http://schemas.microsoft.com/office/drawing/2014/main" id="{A6191B59-64E1-DC44-B94D-D665540E4663}"/>
              </a:ext>
            </a:extLst>
          </p:cNvPr>
          <p:cNvSpPr>
            <a:spLocks noGrp="1"/>
          </p:cNvSpPr>
          <p:nvPr>
            <p:ph type="title"/>
          </p:nvPr>
        </p:nvSpPr>
        <p:spPr/>
        <p:txBody>
          <a:bodyPr/>
          <a:lstStyle/>
          <a:p>
            <a:r>
              <a:rPr lang="en-US"/>
              <a:t>LADCO O3 MPE Next Steps</a:t>
            </a:r>
          </a:p>
        </p:txBody>
      </p:sp>
    </p:spTree>
    <p:extLst>
      <p:ext uri="{BB962C8B-B14F-4D97-AF65-F5344CB8AC3E}">
        <p14:creationId xmlns:p14="http://schemas.microsoft.com/office/powerpoint/2010/main" val="2308088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DEEFB-F185-4B72-9E25-5192A38C234E}"/>
              </a:ext>
            </a:extLst>
          </p:cNvPr>
          <p:cNvSpPr>
            <a:spLocks noGrp="1"/>
          </p:cNvSpPr>
          <p:nvPr>
            <p:ph type="ctrTitle"/>
          </p:nvPr>
        </p:nvSpPr>
        <p:spPr/>
        <p:txBody>
          <a:bodyPr/>
          <a:lstStyle/>
          <a:p>
            <a:pPr algn="l"/>
            <a:r>
              <a:rPr lang="en-US"/>
              <a:t>Preliminary results of CMAQ modeling comparisons</a:t>
            </a:r>
          </a:p>
        </p:txBody>
      </p:sp>
      <p:sp>
        <p:nvSpPr>
          <p:cNvPr id="6" name="Subtitle 5">
            <a:extLst>
              <a:ext uri="{FF2B5EF4-FFF2-40B4-BE49-F238E27FC236}">
                <a16:creationId xmlns:a16="http://schemas.microsoft.com/office/drawing/2014/main" id="{77CCF64B-06FF-4079-9BF1-7B0FB375E9E3}"/>
              </a:ext>
            </a:extLst>
          </p:cNvPr>
          <p:cNvSpPr>
            <a:spLocks noGrp="1"/>
          </p:cNvSpPr>
          <p:nvPr>
            <p:ph type="subTitle" idx="1"/>
          </p:nvPr>
        </p:nvSpPr>
        <p:spPr/>
        <p:txBody>
          <a:bodyPr>
            <a:normAutofit/>
          </a:bodyPr>
          <a:lstStyle/>
          <a:p>
            <a:endParaRPr lang="en-US"/>
          </a:p>
          <a:p>
            <a:pPr algn="l"/>
            <a:r>
              <a:rPr lang="en-US" err="1"/>
              <a:t>Jeongran</a:t>
            </a:r>
            <a:r>
              <a:rPr lang="en-US"/>
              <a:t> Yu, NYSDEC</a:t>
            </a:r>
          </a:p>
        </p:txBody>
      </p:sp>
      <p:sp>
        <p:nvSpPr>
          <p:cNvPr id="3" name="Slide Number Placeholder 2">
            <a:extLst>
              <a:ext uri="{FF2B5EF4-FFF2-40B4-BE49-F238E27FC236}">
                <a16:creationId xmlns:a16="http://schemas.microsoft.com/office/drawing/2014/main" id="{C56E7479-7853-475E-A566-561299806494}"/>
              </a:ext>
            </a:extLst>
          </p:cNvPr>
          <p:cNvSpPr>
            <a:spLocks noGrp="1"/>
          </p:cNvSpPr>
          <p:nvPr>
            <p:ph type="sldNum" sz="quarter" idx="12"/>
          </p:nvPr>
        </p:nvSpPr>
        <p:spPr/>
        <p:txBody>
          <a:bodyPr/>
          <a:lstStyle/>
          <a:p>
            <a:fld id="{61C894BD-DCE2-4A96-A9AF-225BBEAC2A40}" type="slidenum">
              <a:rPr lang="en-US" smtClean="0"/>
              <a:pPr/>
              <a:t>59</a:t>
            </a:fld>
            <a:endParaRPr lang="en-US"/>
          </a:p>
        </p:txBody>
      </p:sp>
    </p:spTree>
    <p:extLst>
      <p:ext uri="{BB962C8B-B14F-4D97-AF65-F5344CB8AC3E}">
        <p14:creationId xmlns:p14="http://schemas.microsoft.com/office/powerpoint/2010/main" val="69491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6201"/>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Requesting Modeling Platform Data from the IWDW</a:t>
            </a:r>
            <a:endParaRPr lang="en-US" sz="1200" b="1" i="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1AB6A15-32B4-4FF2-B1C8-C9B05CD11F3D}"/>
              </a:ext>
            </a:extLst>
          </p:cNvPr>
          <p:cNvSpPr/>
          <p:nvPr/>
        </p:nvSpPr>
        <p:spPr>
          <a:xfrm>
            <a:off x="1085088" y="710976"/>
            <a:ext cx="10116312" cy="417871"/>
          </a:xfrm>
          <a:prstGeom prst="rect">
            <a:avLst/>
          </a:prstGeom>
        </p:spPr>
        <p:txBody>
          <a:bodyPr wrap="square">
            <a:spAutoFit/>
          </a:bodyPr>
          <a:lstStyle/>
          <a:p>
            <a:pPr>
              <a:lnSpc>
                <a:spcPct val="115000"/>
              </a:lnSpc>
              <a:spcAft>
                <a:spcPts val="1200"/>
              </a:spcAft>
            </a:pPr>
            <a:r>
              <a:rPr lang="en-US" sz="2000">
                <a:solidFill>
                  <a:schemeClr val="accent1">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Browse to the IWDW Data Request Form: </a:t>
            </a:r>
            <a:r>
              <a:rPr lang="en-US" sz="2000" b="1">
                <a:solidFill>
                  <a:schemeClr val="accent1">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hlinkClick r:id="rId2">
                  <a:extLst>
                    <a:ext uri="{A12FA001-AC4F-418D-AE19-62706E023703}">
                      <ahyp:hlinkClr xmlns:ahyp="http://schemas.microsoft.com/office/drawing/2018/hyperlinkcolor" val="tx"/>
                    </a:ext>
                  </a:extLst>
                </a:hlinkClick>
              </a:rPr>
              <a:t>https://views.cira.colostate.edu/iwdw/RequestData</a:t>
            </a:r>
            <a:endParaRPr lang="en-US" sz="2000" b="1">
              <a:solidFill>
                <a:schemeClr val="accent1">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7" name="Picture 6">
            <a:extLst>
              <a:ext uri="{FF2B5EF4-FFF2-40B4-BE49-F238E27FC236}">
                <a16:creationId xmlns:a16="http://schemas.microsoft.com/office/drawing/2014/main" id="{0AACC8E5-64EA-497D-833E-7D629D854B28}"/>
              </a:ext>
            </a:extLst>
          </p:cNvPr>
          <p:cNvPicPr>
            <a:picLocks noChangeAspect="1"/>
          </p:cNvPicPr>
          <p:nvPr/>
        </p:nvPicPr>
        <p:blipFill>
          <a:blip r:embed="rId3"/>
          <a:stretch>
            <a:fillRect/>
          </a:stretch>
        </p:blipFill>
        <p:spPr>
          <a:xfrm>
            <a:off x="2559558" y="1415905"/>
            <a:ext cx="6896100" cy="819150"/>
          </a:xfrm>
          <a:prstGeom prst="rect">
            <a:avLst/>
          </a:prstGeom>
        </p:spPr>
      </p:pic>
      <p:pic>
        <p:nvPicPr>
          <p:cNvPr id="8" name="Picture 7">
            <a:extLst>
              <a:ext uri="{FF2B5EF4-FFF2-40B4-BE49-F238E27FC236}">
                <a16:creationId xmlns:a16="http://schemas.microsoft.com/office/drawing/2014/main" id="{B9C03C69-4A6D-4CD9-8E75-E4E2295AC106}"/>
              </a:ext>
            </a:extLst>
          </p:cNvPr>
          <p:cNvPicPr>
            <a:picLocks noChangeAspect="1"/>
          </p:cNvPicPr>
          <p:nvPr/>
        </p:nvPicPr>
        <p:blipFill>
          <a:blip r:embed="rId4"/>
          <a:stretch>
            <a:fillRect/>
          </a:stretch>
        </p:blipFill>
        <p:spPr>
          <a:xfrm>
            <a:off x="2554224" y="2408166"/>
            <a:ext cx="6877050" cy="923925"/>
          </a:xfrm>
          <a:prstGeom prst="rect">
            <a:avLst/>
          </a:prstGeom>
        </p:spPr>
      </p:pic>
      <p:pic>
        <p:nvPicPr>
          <p:cNvPr id="10" name="Picture 9">
            <a:extLst>
              <a:ext uri="{FF2B5EF4-FFF2-40B4-BE49-F238E27FC236}">
                <a16:creationId xmlns:a16="http://schemas.microsoft.com/office/drawing/2014/main" id="{E0E9638D-3AF3-4378-9E09-D851E93D401C}"/>
              </a:ext>
            </a:extLst>
          </p:cNvPr>
          <p:cNvPicPr>
            <a:picLocks noChangeAspect="1"/>
          </p:cNvPicPr>
          <p:nvPr/>
        </p:nvPicPr>
        <p:blipFill>
          <a:blip r:embed="rId5"/>
          <a:stretch>
            <a:fillRect/>
          </a:stretch>
        </p:blipFill>
        <p:spPr>
          <a:xfrm>
            <a:off x="3011424" y="3505201"/>
            <a:ext cx="6169152" cy="3131359"/>
          </a:xfrm>
          <a:prstGeom prst="rect">
            <a:avLst/>
          </a:prstGeom>
        </p:spPr>
      </p:pic>
      <p:sp>
        <p:nvSpPr>
          <p:cNvPr id="14" name="Speech Bubble: Rectangle with Corners Rounded 13">
            <a:extLst>
              <a:ext uri="{FF2B5EF4-FFF2-40B4-BE49-F238E27FC236}">
                <a16:creationId xmlns:a16="http://schemas.microsoft.com/office/drawing/2014/main" id="{38A4AD73-592B-49FB-8D84-B877EC7C4982}"/>
              </a:ext>
            </a:extLst>
          </p:cNvPr>
          <p:cNvSpPr/>
          <p:nvPr/>
        </p:nvSpPr>
        <p:spPr>
          <a:xfrm>
            <a:off x="8305800" y="1381480"/>
            <a:ext cx="2197608" cy="321755"/>
          </a:xfrm>
          <a:prstGeom prst="wedgeRoundRectCallout">
            <a:avLst>
              <a:gd name="adj1" fmla="val -74492"/>
              <a:gd name="adj2" fmla="val 98155"/>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200">
                <a:solidFill>
                  <a:prstClr val="black">
                    <a:lumMod val="85000"/>
                    <a:lumOff val="15000"/>
                  </a:prstClr>
                </a:solidFill>
                <a:latin typeface="Calibri"/>
              </a:rPr>
              <a:t>Choose a platform from the dropdown list</a:t>
            </a:r>
          </a:p>
        </p:txBody>
      </p:sp>
      <p:sp>
        <p:nvSpPr>
          <p:cNvPr id="15" name="Speech Bubble: Rectangle with Corners Rounded 14">
            <a:extLst>
              <a:ext uri="{FF2B5EF4-FFF2-40B4-BE49-F238E27FC236}">
                <a16:creationId xmlns:a16="http://schemas.microsoft.com/office/drawing/2014/main" id="{6DB7D6A0-E464-47A4-B490-781AC52428A6}"/>
              </a:ext>
            </a:extLst>
          </p:cNvPr>
          <p:cNvSpPr/>
          <p:nvPr/>
        </p:nvSpPr>
        <p:spPr>
          <a:xfrm>
            <a:off x="779526" y="3552671"/>
            <a:ext cx="1981200" cy="409574"/>
          </a:xfrm>
          <a:prstGeom prst="wedgeRoundRectCallout">
            <a:avLst>
              <a:gd name="adj1" fmla="val 62235"/>
              <a:gd name="adj2" fmla="val 28106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400">
                <a:solidFill>
                  <a:prstClr val="black">
                    <a:lumMod val="85000"/>
                    <a:lumOff val="15000"/>
                  </a:prstClr>
                </a:solidFill>
                <a:latin typeface="Calibri"/>
              </a:rPr>
              <a:t>Check the components you want</a:t>
            </a:r>
          </a:p>
        </p:txBody>
      </p:sp>
    </p:spTree>
    <p:extLst>
      <p:ext uri="{BB962C8B-B14F-4D97-AF65-F5344CB8AC3E}">
        <p14:creationId xmlns:p14="http://schemas.microsoft.com/office/powerpoint/2010/main" val="2633556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8F5AE1-5E99-4160-820F-E7C5DB25E627}"/>
              </a:ext>
            </a:extLst>
          </p:cNvPr>
          <p:cNvSpPr>
            <a:spLocks noGrp="1"/>
          </p:cNvSpPr>
          <p:nvPr>
            <p:ph idx="1"/>
          </p:nvPr>
        </p:nvSpPr>
        <p:spPr/>
        <p:txBody>
          <a:bodyPr/>
          <a:lstStyle/>
          <a:p>
            <a:endParaRPr lang="en-US"/>
          </a:p>
          <a:p>
            <a:endParaRPr lang="en-US"/>
          </a:p>
          <a:p>
            <a:r>
              <a:rPr lang="en-US"/>
              <a:t>1) 2016ff, CMAQ v5.2.1</a:t>
            </a:r>
          </a:p>
          <a:p>
            <a:r>
              <a:rPr lang="en-US"/>
              <a:t>2) 2016ff, CMAQ v5.3</a:t>
            </a:r>
          </a:p>
          <a:p>
            <a:r>
              <a:rPr lang="en-US"/>
              <a:t>3) 2016fh, CMAQ v5.3.1</a:t>
            </a:r>
          </a:p>
          <a:p>
            <a:endParaRPr lang="en-US"/>
          </a:p>
        </p:txBody>
      </p:sp>
      <p:sp>
        <p:nvSpPr>
          <p:cNvPr id="3" name="Slide Number Placeholder 2">
            <a:extLst>
              <a:ext uri="{FF2B5EF4-FFF2-40B4-BE49-F238E27FC236}">
                <a16:creationId xmlns:a16="http://schemas.microsoft.com/office/drawing/2014/main" id="{C52FFF70-9CF4-4488-ACB2-F3D27DF5DC6D}"/>
              </a:ext>
            </a:extLst>
          </p:cNvPr>
          <p:cNvSpPr>
            <a:spLocks noGrp="1"/>
          </p:cNvSpPr>
          <p:nvPr>
            <p:ph type="sldNum" sz="quarter" idx="12"/>
          </p:nvPr>
        </p:nvSpPr>
        <p:spPr/>
        <p:txBody>
          <a:bodyPr/>
          <a:lstStyle/>
          <a:p>
            <a:fld id="{61C894BD-DCE2-4A96-A9AF-225BBEAC2A40}" type="slidenum">
              <a:rPr lang="en-US" smtClean="0"/>
              <a:pPr/>
              <a:t>60</a:t>
            </a:fld>
            <a:endParaRPr lang="en-US"/>
          </a:p>
        </p:txBody>
      </p:sp>
      <p:sp>
        <p:nvSpPr>
          <p:cNvPr id="4" name="Title 3">
            <a:extLst>
              <a:ext uri="{FF2B5EF4-FFF2-40B4-BE49-F238E27FC236}">
                <a16:creationId xmlns:a16="http://schemas.microsoft.com/office/drawing/2014/main" id="{5C29C521-38A3-48A2-B8B5-BFFBBC90B656}"/>
              </a:ext>
            </a:extLst>
          </p:cNvPr>
          <p:cNvSpPr>
            <a:spLocks noGrp="1"/>
          </p:cNvSpPr>
          <p:nvPr>
            <p:ph type="title"/>
          </p:nvPr>
        </p:nvSpPr>
        <p:spPr/>
        <p:txBody>
          <a:bodyPr/>
          <a:lstStyle/>
          <a:p>
            <a:r>
              <a:rPr lang="en-US"/>
              <a:t>Modeling comparisons</a:t>
            </a:r>
          </a:p>
        </p:txBody>
      </p:sp>
    </p:spTree>
    <p:extLst>
      <p:ext uri="{BB962C8B-B14F-4D97-AF65-F5344CB8AC3E}">
        <p14:creationId xmlns:p14="http://schemas.microsoft.com/office/powerpoint/2010/main" val="2267393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F8BA07-C259-4345-BE36-FAE8592A9520}"/>
              </a:ext>
            </a:extLst>
          </p:cNvPr>
          <p:cNvSpPr>
            <a:spLocks noGrp="1"/>
          </p:cNvSpPr>
          <p:nvPr>
            <p:ph type="sldNum" sz="quarter" idx="12"/>
          </p:nvPr>
        </p:nvSpPr>
        <p:spPr/>
        <p:txBody>
          <a:bodyPr/>
          <a:lstStyle/>
          <a:p>
            <a:fld id="{61C894BD-DCE2-4A96-A9AF-225BBEAC2A40}" type="slidenum">
              <a:rPr lang="en-US" smtClean="0"/>
              <a:pPr/>
              <a:t>61</a:t>
            </a:fld>
            <a:endParaRPr lang="en-US"/>
          </a:p>
        </p:txBody>
      </p:sp>
      <p:sp>
        <p:nvSpPr>
          <p:cNvPr id="4" name="Title 3">
            <a:extLst>
              <a:ext uri="{FF2B5EF4-FFF2-40B4-BE49-F238E27FC236}">
                <a16:creationId xmlns:a16="http://schemas.microsoft.com/office/drawing/2014/main" id="{D7E72981-18F4-4446-8DD4-B93770EDF823}"/>
              </a:ext>
            </a:extLst>
          </p:cNvPr>
          <p:cNvSpPr>
            <a:spLocks noGrp="1"/>
          </p:cNvSpPr>
          <p:nvPr>
            <p:ph type="title"/>
          </p:nvPr>
        </p:nvSpPr>
        <p:spPr/>
        <p:txBody>
          <a:bodyPr/>
          <a:lstStyle/>
          <a:p>
            <a:r>
              <a:rPr lang="en-US"/>
              <a:t>Modeling components</a:t>
            </a:r>
          </a:p>
        </p:txBody>
      </p:sp>
      <p:graphicFrame>
        <p:nvGraphicFramePr>
          <p:cNvPr id="5" name="Content Placeholder 3">
            <a:extLst>
              <a:ext uri="{FF2B5EF4-FFF2-40B4-BE49-F238E27FC236}">
                <a16:creationId xmlns:a16="http://schemas.microsoft.com/office/drawing/2014/main" id="{C9163981-D4DF-4FE6-9F84-986FA58D3767}"/>
              </a:ext>
            </a:extLst>
          </p:cNvPr>
          <p:cNvGraphicFramePr>
            <a:graphicFrameLocks/>
          </p:cNvGraphicFramePr>
          <p:nvPr/>
        </p:nvGraphicFramePr>
        <p:xfrm>
          <a:off x="609600" y="1417638"/>
          <a:ext cx="10515600" cy="4775200"/>
        </p:xfrm>
        <a:graphic>
          <a:graphicData uri="http://schemas.openxmlformats.org/drawingml/2006/table">
            <a:tbl>
              <a:tblPr firstRow="1" bandRow="1">
                <a:tableStyleId>{5C22544A-7EE6-4342-B048-85BDC9FD1C3A}</a:tableStyleId>
              </a:tblPr>
              <a:tblGrid>
                <a:gridCol w="1918648">
                  <a:extLst>
                    <a:ext uri="{9D8B030D-6E8A-4147-A177-3AD203B41FA5}">
                      <a16:colId xmlns:a16="http://schemas.microsoft.com/office/drawing/2014/main" val="3136408713"/>
                    </a:ext>
                  </a:extLst>
                </a:gridCol>
                <a:gridCol w="4380931">
                  <a:extLst>
                    <a:ext uri="{9D8B030D-6E8A-4147-A177-3AD203B41FA5}">
                      <a16:colId xmlns:a16="http://schemas.microsoft.com/office/drawing/2014/main" val="1771473868"/>
                    </a:ext>
                  </a:extLst>
                </a:gridCol>
                <a:gridCol w="4216021">
                  <a:extLst>
                    <a:ext uri="{9D8B030D-6E8A-4147-A177-3AD203B41FA5}">
                      <a16:colId xmlns:a16="http://schemas.microsoft.com/office/drawing/2014/main" val="2965547577"/>
                    </a:ext>
                  </a:extLst>
                </a:gridCol>
              </a:tblGrid>
              <a:tr h="370840">
                <a:tc>
                  <a:txBody>
                    <a:bodyPr/>
                    <a:lstStyle/>
                    <a:p>
                      <a:endParaRPr lang="en-US"/>
                    </a:p>
                  </a:txBody>
                  <a:tcPr/>
                </a:tc>
                <a:tc>
                  <a:txBody>
                    <a:bodyPr/>
                    <a:lstStyle/>
                    <a:p>
                      <a:r>
                        <a:rPr lang="en-US"/>
                        <a:t>2016 beta platform modeling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2016 V1 platform modeling</a:t>
                      </a:r>
                    </a:p>
                  </a:txBody>
                  <a:tcPr/>
                </a:tc>
                <a:extLst>
                  <a:ext uri="{0D108BD9-81ED-4DB2-BD59-A6C34878D82A}">
                    <a16:rowId xmlns:a16="http://schemas.microsoft.com/office/drawing/2014/main" val="2231564292"/>
                  </a:ext>
                </a:extLst>
              </a:tr>
              <a:tr h="185420">
                <a:tc>
                  <a:txBody>
                    <a:bodyPr/>
                    <a:lstStyle/>
                    <a:p>
                      <a:r>
                        <a:rPr lang="en-US"/>
                        <a:t>Emissions</a:t>
                      </a:r>
                    </a:p>
                  </a:txBody>
                  <a:tcPr/>
                </a:tc>
                <a:tc>
                  <a:txBody>
                    <a:bodyPr/>
                    <a:lstStyle/>
                    <a:p>
                      <a:r>
                        <a:rPr lang="en-US"/>
                        <a:t>2016 beta (ff) emissions inventory</a:t>
                      </a:r>
                    </a:p>
                  </a:txBody>
                  <a:tcPr/>
                </a:tc>
                <a:tc>
                  <a:txBody>
                    <a:bodyPr/>
                    <a:lstStyle/>
                    <a:p>
                      <a:r>
                        <a:rPr lang="en-US"/>
                        <a:t>2016 V1 (</a:t>
                      </a:r>
                      <a:r>
                        <a:rPr lang="en-US" err="1"/>
                        <a:t>fh</a:t>
                      </a:r>
                      <a:r>
                        <a:rPr lang="en-US"/>
                        <a:t>) emissions inventory</a:t>
                      </a:r>
                    </a:p>
                  </a:txBody>
                  <a:tcPr/>
                </a:tc>
                <a:extLst>
                  <a:ext uri="{0D108BD9-81ED-4DB2-BD59-A6C34878D82A}">
                    <a16:rowId xmlns:a16="http://schemas.microsoft.com/office/drawing/2014/main" val="1227842434"/>
                  </a:ext>
                </a:extLst>
              </a:tr>
              <a:tr h="185420">
                <a:tc>
                  <a:txBody>
                    <a:bodyPr/>
                    <a:lstStyle/>
                    <a:p>
                      <a:r>
                        <a:rPr lang="en-US"/>
                        <a:t>EGU point</a:t>
                      </a:r>
                    </a:p>
                  </a:txBody>
                  <a:tcPr/>
                </a:tc>
                <a:tc>
                  <a:txBody>
                    <a:bodyPr/>
                    <a:lstStyle/>
                    <a:p>
                      <a:r>
                        <a:rPr lang="en-US"/>
                        <a:t>IPM</a:t>
                      </a:r>
                    </a:p>
                  </a:txBody>
                  <a:tcPr/>
                </a:tc>
                <a:tc>
                  <a:txBody>
                    <a:bodyPr/>
                    <a:lstStyle/>
                    <a:p>
                      <a:r>
                        <a:rPr lang="en-US"/>
                        <a:t>IPM</a:t>
                      </a:r>
                    </a:p>
                  </a:txBody>
                  <a:tcPr/>
                </a:tc>
                <a:extLst>
                  <a:ext uri="{0D108BD9-81ED-4DB2-BD59-A6C34878D82A}">
                    <a16:rowId xmlns:a16="http://schemas.microsoft.com/office/drawing/2014/main" val="581826421"/>
                  </a:ext>
                </a:extLst>
              </a:tr>
              <a:tr h="370840">
                <a:tc>
                  <a:txBody>
                    <a:bodyPr/>
                    <a:lstStyle/>
                    <a:p>
                      <a:r>
                        <a:rPr lang="en-US"/>
                        <a:t>Meteorology</a:t>
                      </a:r>
                    </a:p>
                  </a:txBody>
                  <a:tcPr/>
                </a:tc>
                <a:tc>
                  <a:txBody>
                    <a:bodyPr/>
                    <a:lstStyle/>
                    <a:p>
                      <a:r>
                        <a:rPr lang="en-US"/>
                        <a:t>WRF v3.8, MCIP v4.3 (provided by EPA)</a:t>
                      </a:r>
                    </a:p>
                  </a:txBody>
                  <a:tcPr/>
                </a:tc>
                <a:tc>
                  <a:txBody>
                    <a:bodyPr/>
                    <a:lstStyle/>
                    <a:p>
                      <a:r>
                        <a:rPr lang="en-US"/>
                        <a:t>WRF v3.8 (provided by EPA), MCIP v5.0 (processed by NYSDEC)</a:t>
                      </a:r>
                    </a:p>
                  </a:txBody>
                  <a:tcPr/>
                </a:tc>
                <a:extLst>
                  <a:ext uri="{0D108BD9-81ED-4DB2-BD59-A6C34878D82A}">
                    <a16:rowId xmlns:a16="http://schemas.microsoft.com/office/drawing/2014/main" val="2332847320"/>
                  </a:ext>
                </a:extLst>
              </a:tr>
              <a:tr h="370840">
                <a:tc>
                  <a:txBody>
                    <a:bodyPr/>
                    <a:lstStyle/>
                    <a:p>
                      <a:r>
                        <a:rPr lang="en-US"/>
                        <a:t>Boundary/Initial conditions</a:t>
                      </a:r>
                    </a:p>
                  </a:txBody>
                  <a:tcPr/>
                </a:tc>
                <a:tc>
                  <a:txBody>
                    <a:bodyPr/>
                    <a:lstStyle/>
                    <a:p>
                      <a:r>
                        <a:rPr lang="en-US"/>
                        <a:t>Extracted from EPA’s 36 km CMAQ modeling output</a:t>
                      </a:r>
                    </a:p>
                  </a:txBody>
                  <a:tcPr/>
                </a:tc>
                <a:tc>
                  <a:txBody>
                    <a:bodyPr/>
                    <a:lstStyle/>
                    <a:p>
                      <a:r>
                        <a:rPr lang="en-US"/>
                        <a:t>36US3 run using CMAQv5.3.1 and 2016 V1 emissions (NYSDEC)</a:t>
                      </a:r>
                    </a:p>
                  </a:txBody>
                  <a:tcPr/>
                </a:tc>
                <a:extLst>
                  <a:ext uri="{0D108BD9-81ED-4DB2-BD59-A6C34878D82A}">
                    <a16:rowId xmlns:a16="http://schemas.microsoft.com/office/drawing/2014/main" val="2456917211"/>
                  </a:ext>
                </a:extLst>
              </a:tr>
              <a:tr h="370840">
                <a:tc>
                  <a:txBody>
                    <a:bodyPr/>
                    <a:lstStyle/>
                    <a:p>
                      <a:r>
                        <a:rPr lang="en-US"/>
                        <a:t>Domain</a:t>
                      </a:r>
                    </a:p>
                  </a:txBody>
                  <a:tcPr/>
                </a:tc>
                <a:tc>
                  <a:txBody>
                    <a:bodyPr/>
                    <a:lstStyle/>
                    <a:p>
                      <a:r>
                        <a:rPr lang="en-US"/>
                        <a:t>Old OTC 12 km domain</a:t>
                      </a:r>
                    </a:p>
                  </a:txBody>
                  <a:tcPr/>
                </a:tc>
                <a:tc>
                  <a:txBody>
                    <a:bodyPr/>
                    <a:lstStyle/>
                    <a:p>
                      <a:r>
                        <a:rPr lang="en-US"/>
                        <a:t>New expanded OTC 12 km domain</a:t>
                      </a:r>
                    </a:p>
                  </a:txBody>
                  <a:tcPr/>
                </a:tc>
                <a:extLst>
                  <a:ext uri="{0D108BD9-81ED-4DB2-BD59-A6C34878D82A}">
                    <a16:rowId xmlns:a16="http://schemas.microsoft.com/office/drawing/2014/main" val="4031912270"/>
                  </a:ext>
                </a:extLst>
              </a:tr>
              <a:tr h="370840">
                <a:tc>
                  <a:txBody>
                    <a:bodyPr/>
                    <a:lstStyle/>
                    <a:p>
                      <a:r>
                        <a:rPr lang="en-US"/>
                        <a:t>Modeling period</a:t>
                      </a:r>
                    </a:p>
                  </a:txBody>
                  <a:tcPr/>
                </a:tc>
                <a:tc>
                  <a:txBody>
                    <a:bodyPr/>
                    <a:lstStyle/>
                    <a:p>
                      <a:r>
                        <a:rPr lang="en-US"/>
                        <a:t>May to August</a:t>
                      </a:r>
                    </a:p>
                  </a:txBody>
                  <a:tcPr/>
                </a:tc>
                <a:tc>
                  <a:txBody>
                    <a:bodyPr/>
                    <a:lstStyle/>
                    <a:p>
                      <a:r>
                        <a:rPr lang="en-US"/>
                        <a:t>April to October</a:t>
                      </a:r>
                    </a:p>
                  </a:txBody>
                  <a:tcPr/>
                </a:tc>
                <a:extLst>
                  <a:ext uri="{0D108BD9-81ED-4DB2-BD59-A6C34878D82A}">
                    <a16:rowId xmlns:a16="http://schemas.microsoft.com/office/drawing/2014/main" val="2807303458"/>
                  </a:ext>
                </a:extLst>
              </a:tr>
              <a:tr h="370840">
                <a:tc>
                  <a:txBody>
                    <a:bodyPr/>
                    <a:lstStyle/>
                    <a:p>
                      <a:r>
                        <a:rPr lang="en-US"/>
                        <a:t>Model layers</a:t>
                      </a:r>
                    </a:p>
                  </a:txBody>
                  <a:tcPr/>
                </a:tc>
                <a:tc>
                  <a:txBody>
                    <a:bodyPr/>
                    <a:lstStyle/>
                    <a:p>
                      <a:r>
                        <a:rPr lang="en-US"/>
                        <a:t>35</a:t>
                      </a:r>
                    </a:p>
                  </a:txBody>
                  <a:tcPr/>
                </a:tc>
                <a:tc>
                  <a:txBody>
                    <a:bodyPr/>
                    <a:lstStyle/>
                    <a:p>
                      <a:r>
                        <a:rPr lang="en-US"/>
                        <a:t>35</a:t>
                      </a:r>
                    </a:p>
                  </a:txBody>
                  <a:tcPr/>
                </a:tc>
                <a:extLst>
                  <a:ext uri="{0D108BD9-81ED-4DB2-BD59-A6C34878D82A}">
                    <a16:rowId xmlns:a16="http://schemas.microsoft.com/office/drawing/2014/main" val="3470958368"/>
                  </a:ext>
                </a:extLst>
              </a:tr>
              <a:tr h="370840">
                <a:tc>
                  <a:txBody>
                    <a:bodyPr/>
                    <a:lstStyle/>
                    <a:p>
                      <a:r>
                        <a:rPr lang="en-US"/>
                        <a:t>Science options</a:t>
                      </a:r>
                    </a:p>
                  </a:txBody>
                  <a:tcPr/>
                </a:tc>
                <a:tc>
                  <a:txBody>
                    <a:bodyPr/>
                    <a:lstStyle/>
                    <a:p>
                      <a:r>
                        <a:rPr kumimoji="0" lang="en-US" sz="1800" kern="1200">
                          <a:solidFill>
                            <a:schemeClr val="dk1"/>
                          </a:solidFill>
                          <a:effectLst/>
                          <a:latin typeface="+mn-lt"/>
                          <a:ea typeface="+mn-ea"/>
                          <a:cs typeface="+mn-cs"/>
                        </a:rPr>
                        <a:t>offline </a:t>
                      </a:r>
                      <a:r>
                        <a:rPr kumimoji="0" lang="en-US" sz="1800" kern="1200" err="1">
                          <a:solidFill>
                            <a:schemeClr val="dk1"/>
                          </a:solidFill>
                          <a:effectLst/>
                          <a:latin typeface="+mn-lt"/>
                          <a:ea typeface="+mn-ea"/>
                          <a:cs typeface="+mn-cs"/>
                        </a:rPr>
                        <a:t>beis</a:t>
                      </a:r>
                      <a:r>
                        <a:rPr kumimoji="0" lang="en-US" sz="1800" kern="1200">
                          <a:solidFill>
                            <a:schemeClr val="dk1"/>
                          </a:solidFill>
                          <a:effectLst/>
                          <a:latin typeface="+mn-lt"/>
                          <a:ea typeface="+mn-ea"/>
                          <a:cs typeface="+mn-cs"/>
                        </a:rPr>
                        <a:t>, no </a:t>
                      </a:r>
                      <a:r>
                        <a:rPr kumimoji="0" lang="en-US" sz="1800" kern="1200" err="1">
                          <a:solidFill>
                            <a:schemeClr val="dk1"/>
                          </a:solidFill>
                          <a:effectLst/>
                          <a:latin typeface="+mn-lt"/>
                          <a:ea typeface="+mn-ea"/>
                          <a:cs typeface="+mn-cs"/>
                        </a:rPr>
                        <a:t>WBDust</a:t>
                      </a:r>
                      <a:r>
                        <a:rPr kumimoji="0" lang="en-US" sz="1800" kern="1200">
                          <a:solidFill>
                            <a:schemeClr val="dk1"/>
                          </a:solidFill>
                          <a:effectLst/>
                          <a:latin typeface="+mn-lt"/>
                          <a:ea typeface="+mn-ea"/>
                          <a:cs typeface="+mn-cs"/>
                        </a:rPr>
                        <a:t> model, no lightning NOx, M3dry, no NH3 bidi</a:t>
                      </a:r>
                      <a:endParaRPr lang="en-US"/>
                    </a:p>
                  </a:txBody>
                  <a:tcPr/>
                </a:tc>
                <a:tc>
                  <a:txBody>
                    <a:bodyPr/>
                    <a:lstStyle/>
                    <a:p>
                      <a:r>
                        <a:rPr kumimoji="0" lang="en-US" sz="1800" kern="1200">
                          <a:solidFill>
                            <a:schemeClr val="dk1"/>
                          </a:solidFill>
                          <a:effectLst/>
                          <a:latin typeface="+mn-lt"/>
                          <a:ea typeface="+mn-ea"/>
                          <a:cs typeface="+mn-cs"/>
                        </a:rPr>
                        <a:t>offline </a:t>
                      </a:r>
                      <a:r>
                        <a:rPr kumimoji="0" lang="en-US" sz="1800" kern="1200" err="1">
                          <a:solidFill>
                            <a:schemeClr val="dk1"/>
                          </a:solidFill>
                          <a:effectLst/>
                          <a:latin typeface="+mn-lt"/>
                          <a:ea typeface="+mn-ea"/>
                          <a:cs typeface="+mn-cs"/>
                        </a:rPr>
                        <a:t>beis</a:t>
                      </a:r>
                      <a:r>
                        <a:rPr kumimoji="0" lang="en-US" sz="1800" kern="1200">
                          <a:solidFill>
                            <a:schemeClr val="dk1"/>
                          </a:solidFill>
                          <a:effectLst/>
                          <a:latin typeface="+mn-lt"/>
                          <a:ea typeface="+mn-ea"/>
                          <a:cs typeface="+mn-cs"/>
                        </a:rPr>
                        <a:t>, no </a:t>
                      </a:r>
                      <a:r>
                        <a:rPr kumimoji="0" lang="en-US" sz="1800" kern="1200" err="1">
                          <a:solidFill>
                            <a:schemeClr val="dk1"/>
                          </a:solidFill>
                          <a:effectLst/>
                          <a:latin typeface="+mn-lt"/>
                          <a:ea typeface="+mn-ea"/>
                          <a:cs typeface="+mn-cs"/>
                        </a:rPr>
                        <a:t>WBDust</a:t>
                      </a:r>
                      <a:r>
                        <a:rPr kumimoji="0" lang="en-US" sz="1800" kern="1200">
                          <a:solidFill>
                            <a:schemeClr val="dk1"/>
                          </a:solidFill>
                          <a:effectLst/>
                          <a:latin typeface="+mn-lt"/>
                          <a:ea typeface="+mn-ea"/>
                          <a:cs typeface="+mn-cs"/>
                        </a:rPr>
                        <a:t> model, no lightning NOx, M3dry, NH3 bidi</a:t>
                      </a:r>
                      <a:endParaRPr lang="en-US"/>
                    </a:p>
                  </a:txBody>
                  <a:tcPr/>
                </a:tc>
                <a:extLst>
                  <a:ext uri="{0D108BD9-81ED-4DB2-BD59-A6C34878D82A}">
                    <a16:rowId xmlns:a16="http://schemas.microsoft.com/office/drawing/2014/main" val="2014653789"/>
                  </a:ext>
                </a:extLst>
              </a:tr>
              <a:tr h="370840">
                <a:tc>
                  <a:txBody>
                    <a:bodyPr/>
                    <a:lstStyle/>
                    <a:p>
                      <a:r>
                        <a:rPr lang="en-US"/>
                        <a:t>Model</a:t>
                      </a:r>
                    </a:p>
                  </a:txBody>
                  <a:tcPr/>
                </a:tc>
                <a:tc>
                  <a:txBody>
                    <a:bodyPr/>
                    <a:lstStyle/>
                    <a:p>
                      <a:r>
                        <a:rPr lang="en-US"/>
                        <a:t>1) CMAQ v5.2.1 and 2) CMAQ v5.3</a:t>
                      </a:r>
                    </a:p>
                  </a:txBody>
                  <a:tcPr/>
                </a:tc>
                <a:tc>
                  <a:txBody>
                    <a:bodyPr/>
                    <a:lstStyle/>
                    <a:p>
                      <a:r>
                        <a:rPr lang="en-US"/>
                        <a:t>CMAQ v5.3.1</a:t>
                      </a:r>
                    </a:p>
                  </a:txBody>
                  <a:tcPr/>
                </a:tc>
                <a:extLst>
                  <a:ext uri="{0D108BD9-81ED-4DB2-BD59-A6C34878D82A}">
                    <a16:rowId xmlns:a16="http://schemas.microsoft.com/office/drawing/2014/main" val="4133163077"/>
                  </a:ext>
                </a:extLst>
              </a:tr>
            </a:tbl>
          </a:graphicData>
        </a:graphic>
      </p:graphicFrame>
    </p:spTree>
    <p:extLst>
      <p:ext uri="{BB962C8B-B14F-4D97-AF65-F5344CB8AC3E}">
        <p14:creationId xmlns:p14="http://schemas.microsoft.com/office/powerpoint/2010/main" val="1248886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65F43-9D25-4D60-9ABD-14A5C0AAF34E}"/>
              </a:ext>
            </a:extLst>
          </p:cNvPr>
          <p:cNvSpPr>
            <a:spLocks noGrp="1"/>
          </p:cNvSpPr>
          <p:nvPr>
            <p:ph type="sldNum" sz="quarter" idx="12"/>
          </p:nvPr>
        </p:nvSpPr>
        <p:spPr/>
        <p:txBody>
          <a:bodyPr/>
          <a:lstStyle/>
          <a:p>
            <a:fld id="{61C894BD-DCE2-4A96-A9AF-225BBEAC2A40}" type="slidenum">
              <a:rPr lang="en-US" smtClean="0"/>
              <a:pPr/>
              <a:t>62</a:t>
            </a:fld>
            <a:endParaRPr lang="en-US"/>
          </a:p>
        </p:txBody>
      </p:sp>
      <p:sp>
        <p:nvSpPr>
          <p:cNvPr id="4" name="Title 3">
            <a:extLst>
              <a:ext uri="{FF2B5EF4-FFF2-40B4-BE49-F238E27FC236}">
                <a16:creationId xmlns:a16="http://schemas.microsoft.com/office/drawing/2014/main" id="{73C50995-BAC4-456E-A687-AB5A477FF660}"/>
              </a:ext>
            </a:extLst>
          </p:cNvPr>
          <p:cNvSpPr>
            <a:spLocks noGrp="1"/>
          </p:cNvSpPr>
          <p:nvPr>
            <p:ph type="title"/>
          </p:nvPr>
        </p:nvSpPr>
        <p:spPr/>
        <p:txBody>
          <a:bodyPr/>
          <a:lstStyle/>
          <a:p>
            <a:r>
              <a:rPr lang="en-US"/>
              <a:t>Modeling Domain</a:t>
            </a:r>
          </a:p>
        </p:txBody>
      </p:sp>
      <p:grpSp>
        <p:nvGrpSpPr>
          <p:cNvPr id="9" name="Group 8">
            <a:extLst>
              <a:ext uri="{FF2B5EF4-FFF2-40B4-BE49-F238E27FC236}">
                <a16:creationId xmlns:a16="http://schemas.microsoft.com/office/drawing/2014/main" id="{489482DE-BDDD-4BFA-851B-7226F6A534F5}"/>
              </a:ext>
            </a:extLst>
          </p:cNvPr>
          <p:cNvGrpSpPr/>
          <p:nvPr/>
        </p:nvGrpSpPr>
        <p:grpSpPr>
          <a:xfrm>
            <a:off x="3585676" y="1481138"/>
            <a:ext cx="5020647" cy="4525962"/>
            <a:chOff x="3585676" y="1481138"/>
            <a:chExt cx="5020647" cy="4525962"/>
          </a:xfrm>
        </p:grpSpPr>
        <p:pic>
          <p:nvPicPr>
            <p:cNvPr id="5" name="Content Placeholder 5">
              <a:extLst>
                <a:ext uri="{FF2B5EF4-FFF2-40B4-BE49-F238E27FC236}">
                  <a16:creationId xmlns:a16="http://schemas.microsoft.com/office/drawing/2014/main" id="{050B9387-84C6-4769-A1B8-27EAE16C5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676" y="1481138"/>
              <a:ext cx="5020647" cy="4525962"/>
            </a:xfrm>
            <a:prstGeom prst="rect">
              <a:avLst/>
            </a:prstGeom>
          </p:spPr>
        </p:pic>
        <p:grpSp>
          <p:nvGrpSpPr>
            <p:cNvPr id="6" name="Group 5">
              <a:extLst>
                <a:ext uri="{FF2B5EF4-FFF2-40B4-BE49-F238E27FC236}">
                  <a16:creationId xmlns:a16="http://schemas.microsoft.com/office/drawing/2014/main" id="{9B9B6D94-999A-4F3D-8BCD-02AA82BF68FD}"/>
                </a:ext>
              </a:extLst>
            </p:cNvPr>
            <p:cNvGrpSpPr/>
            <p:nvPr/>
          </p:nvGrpSpPr>
          <p:grpSpPr>
            <a:xfrm>
              <a:off x="3585676" y="1481138"/>
              <a:ext cx="3962855" cy="613958"/>
              <a:chOff x="3585676" y="1481138"/>
              <a:chExt cx="3962855" cy="613958"/>
            </a:xfrm>
          </p:grpSpPr>
          <p:sp>
            <p:nvSpPr>
              <p:cNvPr id="7" name="TextBox 6">
                <a:extLst>
                  <a:ext uri="{FF2B5EF4-FFF2-40B4-BE49-F238E27FC236}">
                    <a16:creationId xmlns:a16="http://schemas.microsoft.com/office/drawing/2014/main" id="{822ABD31-0D8A-4ECB-A6DA-7DA3E132F059}"/>
                  </a:ext>
                </a:extLst>
              </p:cNvPr>
              <p:cNvSpPr txBox="1"/>
              <p:nvPr/>
            </p:nvSpPr>
            <p:spPr>
              <a:xfrm>
                <a:off x="3585676" y="1481138"/>
                <a:ext cx="2080606" cy="369332"/>
              </a:xfrm>
              <a:prstGeom prst="rect">
                <a:avLst/>
              </a:prstGeom>
              <a:noFill/>
            </p:spPr>
            <p:txBody>
              <a:bodyPr wrap="square" rtlCol="0">
                <a:spAutoFit/>
              </a:bodyPr>
              <a:lstStyle/>
              <a:p>
                <a:r>
                  <a:rPr lang="en-US"/>
                  <a:t>New OTC 12km</a:t>
                </a:r>
              </a:p>
            </p:txBody>
          </p:sp>
          <p:sp>
            <p:nvSpPr>
              <p:cNvPr id="8" name="TextBox 7">
                <a:extLst>
                  <a:ext uri="{FF2B5EF4-FFF2-40B4-BE49-F238E27FC236}">
                    <a16:creationId xmlns:a16="http://schemas.microsoft.com/office/drawing/2014/main" id="{D6268B2E-6A99-4C4B-BB7D-5294A247FD16}"/>
                  </a:ext>
                </a:extLst>
              </p:cNvPr>
              <p:cNvSpPr txBox="1"/>
              <p:nvPr/>
            </p:nvSpPr>
            <p:spPr>
              <a:xfrm>
                <a:off x="5467925" y="1725764"/>
                <a:ext cx="2080606" cy="369332"/>
              </a:xfrm>
              <a:prstGeom prst="rect">
                <a:avLst/>
              </a:prstGeom>
              <a:noFill/>
            </p:spPr>
            <p:txBody>
              <a:bodyPr wrap="square" rtlCol="0">
                <a:spAutoFit/>
              </a:bodyPr>
              <a:lstStyle/>
              <a:p>
                <a:r>
                  <a:rPr lang="en-US"/>
                  <a:t>Old OTC 12km</a:t>
                </a:r>
              </a:p>
            </p:txBody>
          </p:sp>
        </p:grpSp>
      </p:grpSp>
    </p:spTree>
    <p:extLst>
      <p:ext uri="{BB962C8B-B14F-4D97-AF65-F5344CB8AC3E}">
        <p14:creationId xmlns:p14="http://schemas.microsoft.com/office/powerpoint/2010/main" val="3286617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C5D7E2-53FB-4D6D-AEEA-17EF4AF892E2}"/>
              </a:ext>
            </a:extLst>
          </p:cNvPr>
          <p:cNvGrpSpPr/>
          <p:nvPr/>
        </p:nvGrpSpPr>
        <p:grpSpPr>
          <a:xfrm>
            <a:off x="977644" y="1469158"/>
            <a:ext cx="5337663" cy="5337663"/>
            <a:chOff x="977644" y="1469158"/>
            <a:chExt cx="5337663" cy="5337663"/>
          </a:xfrm>
        </p:grpSpPr>
        <p:pic>
          <p:nvPicPr>
            <p:cNvPr id="5" name="Content Placeholder 5">
              <a:extLst>
                <a:ext uri="{FF2B5EF4-FFF2-40B4-BE49-F238E27FC236}">
                  <a16:creationId xmlns:a16="http://schemas.microsoft.com/office/drawing/2014/main" id="{AD3BDBDC-A223-4EB6-BFAE-65EACBD89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644" y="1469158"/>
              <a:ext cx="5337663" cy="5337663"/>
            </a:xfrm>
            <a:prstGeom prst="rect">
              <a:avLst/>
            </a:prstGeom>
          </p:spPr>
        </p:pic>
        <p:sp>
          <p:nvSpPr>
            <p:cNvPr id="7" name="Rectangle 6">
              <a:extLst>
                <a:ext uri="{FF2B5EF4-FFF2-40B4-BE49-F238E27FC236}">
                  <a16:creationId xmlns:a16="http://schemas.microsoft.com/office/drawing/2014/main" id="{E3FA8003-5DBB-43DE-80DF-9697BB89BE3D}"/>
                </a:ext>
              </a:extLst>
            </p:cNvPr>
            <p:cNvSpPr/>
            <p:nvPr/>
          </p:nvSpPr>
          <p:spPr>
            <a:xfrm>
              <a:off x="4136066" y="3561907"/>
              <a:ext cx="1307804" cy="1275907"/>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D4AB47DC-6D8B-4D93-BB96-1A4167074F33}"/>
              </a:ext>
            </a:extLst>
          </p:cNvPr>
          <p:cNvSpPr>
            <a:spLocks noGrp="1"/>
          </p:cNvSpPr>
          <p:nvPr>
            <p:ph type="sldNum" sz="quarter" idx="12"/>
          </p:nvPr>
        </p:nvSpPr>
        <p:spPr/>
        <p:txBody>
          <a:bodyPr/>
          <a:lstStyle/>
          <a:p>
            <a:fld id="{61C894BD-DCE2-4A96-A9AF-225BBEAC2A40}" type="slidenum">
              <a:rPr lang="en-US" smtClean="0"/>
              <a:pPr/>
              <a:t>63</a:t>
            </a:fld>
            <a:endParaRPr lang="en-US"/>
          </a:p>
        </p:txBody>
      </p:sp>
      <p:sp>
        <p:nvSpPr>
          <p:cNvPr id="4" name="Title 3">
            <a:extLst>
              <a:ext uri="{FF2B5EF4-FFF2-40B4-BE49-F238E27FC236}">
                <a16:creationId xmlns:a16="http://schemas.microsoft.com/office/drawing/2014/main" id="{CA0264CE-8F39-49B0-8618-66FDBD681126}"/>
              </a:ext>
            </a:extLst>
          </p:cNvPr>
          <p:cNvSpPr>
            <a:spLocks noGrp="1"/>
          </p:cNvSpPr>
          <p:nvPr>
            <p:ph type="title"/>
          </p:nvPr>
        </p:nvSpPr>
        <p:spPr/>
        <p:txBody>
          <a:bodyPr>
            <a:noAutofit/>
          </a:bodyPr>
          <a:lstStyle/>
          <a:p>
            <a:r>
              <a:rPr lang="en-US" sz="3200"/>
              <a:t>Comparison of 4</a:t>
            </a:r>
            <a:r>
              <a:rPr lang="en-US" sz="3200" baseline="30000"/>
              <a:t>th</a:t>
            </a:r>
            <a:r>
              <a:rPr lang="en-US" sz="3200"/>
              <a:t> highest MDA8 O3 (May to Aug)</a:t>
            </a:r>
          </a:p>
        </p:txBody>
      </p:sp>
      <p:pic>
        <p:nvPicPr>
          <p:cNvPr id="6" name="Content Placeholder 7">
            <a:extLst>
              <a:ext uri="{FF2B5EF4-FFF2-40B4-BE49-F238E27FC236}">
                <a16:creationId xmlns:a16="http://schemas.microsoft.com/office/drawing/2014/main" id="{BFC90125-1C2F-46C7-BF18-62EDC0B94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644" y="1469158"/>
            <a:ext cx="5337663" cy="5337663"/>
          </a:xfrm>
          <a:prstGeom prst="rect">
            <a:avLst/>
          </a:prstGeom>
        </p:spPr>
      </p:pic>
      <p:cxnSp>
        <p:nvCxnSpPr>
          <p:cNvPr id="11" name="Straight Connector 10">
            <a:extLst>
              <a:ext uri="{FF2B5EF4-FFF2-40B4-BE49-F238E27FC236}">
                <a16:creationId xmlns:a16="http://schemas.microsoft.com/office/drawing/2014/main" id="{469F51BD-3005-4BE5-B17C-19E8C84BB9F0}"/>
              </a:ext>
            </a:extLst>
          </p:cNvPr>
          <p:cNvCxnSpPr>
            <a:cxnSpLocks/>
          </p:cNvCxnSpPr>
          <p:nvPr/>
        </p:nvCxnSpPr>
        <p:spPr>
          <a:xfrm flipV="1">
            <a:off x="5443870" y="2668773"/>
            <a:ext cx="2030818" cy="893134"/>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9B32429-3368-4A81-A0F4-D8342700DC2C}"/>
              </a:ext>
            </a:extLst>
          </p:cNvPr>
          <p:cNvCxnSpPr>
            <a:cxnSpLocks/>
          </p:cNvCxnSpPr>
          <p:nvPr/>
        </p:nvCxnSpPr>
        <p:spPr>
          <a:xfrm>
            <a:off x="5483933" y="4837814"/>
            <a:ext cx="1990755" cy="125464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5754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36FB60-7F6E-4757-96D4-ED945F10BC6D}"/>
              </a:ext>
            </a:extLst>
          </p:cNvPr>
          <p:cNvSpPr>
            <a:spLocks noGrp="1"/>
          </p:cNvSpPr>
          <p:nvPr>
            <p:ph type="sldNum" sz="quarter" idx="12"/>
          </p:nvPr>
        </p:nvSpPr>
        <p:spPr/>
        <p:txBody>
          <a:bodyPr/>
          <a:lstStyle/>
          <a:p>
            <a:fld id="{61C894BD-DCE2-4A96-A9AF-225BBEAC2A40}" type="slidenum">
              <a:rPr lang="en-US" smtClean="0"/>
              <a:pPr/>
              <a:t>64</a:t>
            </a:fld>
            <a:endParaRPr lang="en-US"/>
          </a:p>
        </p:txBody>
      </p:sp>
      <p:sp>
        <p:nvSpPr>
          <p:cNvPr id="4" name="Title 3">
            <a:extLst>
              <a:ext uri="{FF2B5EF4-FFF2-40B4-BE49-F238E27FC236}">
                <a16:creationId xmlns:a16="http://schemas.microsoft.com/office/drawing/2014/main" id="{E2E2A1D3-116E-4BED-9784-C68CD2F2A7F8}"/>
              </a:ext>
            </a:extLst>
          </p:cNvPr>
          <p:cNvSpPr>
            <a:spLocks noGrp="1"/>
          </p:cNvSpPr>
          <p:nvPr>
            <p:ph type="title"/>
          </p:nvPr>
        </p:nvSpPr>
        <p:spPr/>
        <p:txBody>
          <a:bodyPr>
            <a:normAutofit/>
          </a:bodyPr>
          <a:lstStyle/>
          <a:p>
            <a:r>
              <a:rPr lang="en-US"/>
              <a:t>Comparisons of MDAO3 in July, 2016</a:t>
            </a:r>
          </a:p>
        </p:txBody>
      </p:sp>
      <p:pic>
        <p:nvPicPr>
          <p:cNvPr id="5" name="Content Placeholder 4">
            <a:extLst>
              <a:ext uri="{FF2B5EF4-FFF2-40B4-BE49-F238E27FC236}">
                <a16:creationId xmlns:a16="http://schemas.microsoft.com/office/drawing/2014/main" id="{6F7B8F22-BB93-4D5E-B8FC-9FB1CBDBB1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1066800"/>
            <a:ext cx="5791200" cy="5791200"/>
          </a:xfrm>
          <a:prstGeom prst="rect">
            <a:avLst/>
          </a:prstGeom>
        </p:spPr>
      </p:pic>
    </p:spTree>
    <p:extLst>
      <p:ext uri="{BB962C8B-B14F-4D97-AF65-F5344CB8AC3E}">
        <p14:creationId xmlns:p14="http://schemas.microsoft.com/office/powerpoint/2010/main" val="784140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E43041-5D64-4392-B229-109381E4B283}"/>
              </a:ext>
            </a:extLst>
          </p:cNvPr>
          <p:cNvSpPr>
            <a:spLocks noGrp="1"/>
          </p:cNvSpPr>
          <p:nvPr>
            <p:ph type="sldNum" sz="quarter" idx="12"/>
          </p:nvPr>
        </p:nvSpPr>
        <p:spPr/>
        <p:txBody>
          <a:bodyPr/>
          <a:lstStyle/>
          <a:p>
            <a:fld id="{61C894BD-DCE2-4A96-A9AF-225BBEAC2A40}" type="slidenum">
              <a:rPr lang="en-US" smtClean="0"/>
              <a:pPr/>
              <a:t>65</a:t>
            </a:fld>
            <a:endParaRPr lang="en-US"/>
          </a:p>
        </p:txBody>
      </p:sp>
      <p:sp>
        <p:nvSpPr>
          <p:cNvPr id="4" name="Title 3">
            <a:extLst>
              <a:ext uri="{FF2B5EF4-FFF2-40B4-BE49-F238E27FC236}">
                <a16:creationId xmlns:a16="http://schemas.microsoft.com/office/drawing/2014/main" id="{E04D297E-15BD-4853-9B42-40467EEA005B}"/>
              </a:ext>
            </a:extLst>
          </p:cNvPr>
          <p:cNvSpPr>
            <a:spLocks noGrp="1"/>
          </p:cNvSpPr>
          <p:nvPr>
            <p:ph type="title" idx="4294967295"/>
          </p:nvPr>
        </p:nvSpPr>
        <p:spPr>
          <a:xfrm>
            <a:off x="821757" y="2971800"/>
            <a:ext cx="10972800" cy="1143000"/>
          </a:xfrm>
        </p:spPr>
        <p:txBody>
          <a:bodyPr/>
          <a:lstStyle/>
          <a:p>
            <a:pPr algn="ctr"/>
            <a:r>
              <a:rPr lang="en-US"/>
              <a:t>Mean Bias with 60 ppb threshold</a:t>
            </a:r>
          </a:p>
        </p:txBody>
      </p:sp>
    </p:spTree>
    <p:extLst>
      <p:ext uri="{BB962C8B-B14F-4D97-AF65-F5344CB8AC3E}">
        <p14:creationId xmlns:p14="http://schemas.microsoft.com/office/powerpoint/2010/main" val="2331595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D6C3289-2F42-4F15-B813-376D8009D9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48144" y="26582"/>
            <a:ext cx="4266335" cy="3513452"/>
          </a:xfrm>
        </p:spPr>
      </p:pic>
      <p:pic>
        <p:nvPicPr>
          <p:cNvPr id="12" name="Content Placeholder 11">
            <a:extLst>
              <a:ext uri="{FF2B5EF4-FFF2-40B4-BE49-F238E27FC236}">
                <a16:creationId xmlns:a16="http://schemas.microsoft.com/office/drawing/2014/main" id="{8747F492-DCDE-4714-8062-EFE934088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599" y="53163"/>
            <a:ext cx="4266335" cy="3513452"/>
          </a:xfrm>
          <a:prstGeom prst="rect">
            <a:avLst/>
          </a:prstGeom>
        </p:spPr>
      </p:pic>
      <p:pic>
        <p:nvPicPr>
          <p:cNvPr id="10" name="Content Placeholder 8">
            <a:extLst>
              <a:ext uri="{FF2B5EF4-FFF2-40B4-BE49-F238E27FC236}">
                <a16:creationId xmlns:a16="http://schemas.microsoft.com/office/drawing/2014/main" id="{CA910D6B-63FD-4060-96DD-32883099B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2" y="26582"/>
            <a:ext cx="4266335" cy="3513452"/>
          </a:xfrm>
          <a:prstGeom prst="rect">
            <a:avLst/>
          </a:prstGeom>
        </p:spPr>
      </p:pic>
      <p:pic>
        <p:nvPicPr>
          <p:cNvPr id="9" name="Content Placeholder 5">
            <a:extLst>
              <a:ext uri="{FF2B5EF4-FFF2-40B4-BE49-F238E27FC236}">
                <a16:creationId xmlns:a16="http://schemas.microsoft.com/office/drawing/2014/main" id="{D80245FC-73F3-494A-8A13-FC262F2FD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5665" y="3338186"/>
            <a:ext cx="4266335" cy="3513452"/>
          </a:xfrm>
          <a:prstGeom prst="rect">
            <a:avLst/>
          </a:prstGeom>
        </p:spPr>
      </p:pic>
      <p:pic>
        <p:nvPicPr>
          <p:cNvPr id="13" name="Content Placeholder 8">
            <a:extLst>
              <a:ext uri="{FF2B5EF4-FFF2-40B4-BE49-F238E27FC236}">
                <a16:creationId xmlns:a16="http://schemas.microsoft.com/office/drawing/2014/main" id="{C6ACC28B-7179-4724-965E-B38BB8406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2119" y="3338186"/>
            <a:ext cx="4266335" cy="3513452"/>
          </a:xfrm>
          <a:prstGeom prst="rect">
            <a:avLst/>
          </a:prstGeom>
        </p:spPr>
      </p:pic>
      <p:pic>
        <p:nvPicPr>
          <p:cNvPr id="11" name="Content Placeholder 5">
            <a:extLst>
              <a:ext uri="{FF2B5EF4-FFF2-40B4-BE49-F238E27FC236}">
                <a16:creationId xmlns:a16="http://schemas.microsoft.com/office/drawing/2014/main" id="{E66F836D-0203-4347-834D-5FAA55962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3" y="3338186"/>
            <a:ext cx="4266335" cy="3513452"/>
          </a:xfrm>
          <a:prstGeom prst="rect">
            <a:avLst/>
          </a:prstGeom>
        </p:spPr>
      </p:pic>
      <p:sp>
        <p:nvSpPr>
          <p:cNvPr id="3" name="Slide Number Placeholder 2">
            <a:extLst>
              <a:ext uri="{FF2B5EF4-FFF2-40B4-BE49-F238E27FC236}">
                <a16:creationId xmlns:a16="http://schemas.microsoft.com/office/drawing/2014/main" id="{C5FA82D6-0BA5-4167-88EF-1CEE05762483}"/>
              </a:ext>
            </a:extLst>
          </p:cNvPr>
          <p:cNvSpPr>
            <a:spLocks noGrp="1"/>
          </p:cNvSpPr>
          <p:nvPr>
            <p:ph type="sldNum" sz="quarter" idx="12"/>
          </p:nvPr>
        </p:nvSpPr>
        <p:spPr/>
        <p:txBody>
          <a:bodyPr/>
          <a:lstStyle/>
          <a:p>
            <a:fld id="{61C894BD-DCE2-4A96-A9AF-225BBEAC2A40}" type="slidenum">
              <a:rPr lang="en-US" smtClean="0"/>
              <a:pPr/>
              <a:t>66</a:t>
            </a:fld>
            <a:endParaRPr lang="en-US"/>
          </a:p>
        </p:txBody>
      </p:sp>
      <p:sp>
        <p:nvSpPr>
          <p:cNvPr id="2" name="TextBox 1">
            <a:extLst>
              <a:ext uri="{FF2B5EF4-FFF2-40B4-BE49-F238E27FC236}">
                <a16:creationId xmlns:a16="http://schemas.microsoft.com/office/drawing/2014/main" id="{AF832D27-3794-4755-8C65-300F18E69C39}"/>
              </a:ext>
            </a:extLst>
          </p:cNvPr>
          <p:cNvSpPr txBox="1"/>
          <p:nvPr/>
        </p:nvSpPr>
        <p:spPr>
          <a:xfrm>
            <a:off x="909992" y="372"/>
            <a:ext cx="2651760" cy="338554"/>
          </a:xfrm>
          <a:prstGeom prst="rect">
            <a:avLst/>
          </a:prstGeom>
          <a:noFill/>
        </p:spPr>
        <p:txBody>
          <a:bodyPr wrap="square" rtlCol="0">
            <a:spAutoFit/>
          </a:bodyPr>
          <a:lstStyle/>
          <a:p>
            <a:r>
              <a:rPr lang="en-US" sz="1600">
                <a:solidFill>
                  <a:schemeClr val="tx2"/>
                </a:solidFill>
              </a:rPr>
              <a:t>CMAQ v5.2.1, 2016ff</a:t>
            </a:r>
          </a:p>
        </p:txBody>
      </p:sp>
      <p:sp>
        <p:nvSpPr>
          <p:cNvPr id="14" name="TextBox 13">
            <a:extLst>
              <a:ext uri="{FF2B5EF4-FFF2-40B4-BE49-F238E27FC236}">
                <a16:creationId xmlns:a16="http://schemas.microsoft.com/office/drawing/2014/main" id="{A97C71FF-6998-490C-93B8-69C61C8A94B4}"/>
              </a:ext>
            </a:extLst>
          </p:cNvPr>
          <p:cNvSpPr txBox="1"/>
          <p:nvPr/>
        </p:nvSpPr>
        <p:spPr>
          <a:xfrm>
            <a:off x="4833537" y="26582"/>
            <a:ext cx="2651760" cy="338554"/>
          </a:xfrm>
          <a:prstGeom prst="rect">
            <a:avLst/>
          </a:prstGeom>
          <a:noFill/>
        </p:spPr>
        <p:txBody>
          <a:bodyPr wrap="square" rtlCol="0">
            <a:spAutoFit/>
          </a:bodyPr>
          <a:lstStyle/>
          <a:p>
            <a:r>
              <a:rPr lang="en-US" sz="1600">
                <a:solidFill>
                  <a:schemeClr val="tx2"/>
                </a:solidFill>
              </a:rPr>
              <a:t>CMAQ v5.3, 2016ff</a:t>
            </a:r>
          </a:p>
        </p:txBody>
      </p:sp>
      <p:sp>
        <p:nvSpPr>
          <p:cNvPr id="15" name="TextBox 14">
            <a:extLst>
              <a:ext uri="{FF2B5EF4-FFF2-40B4-BE49-F238E27FC236}">
                <a16:creationId xmlns:a16="http://schemas.microsoft.com/office/drawing/2014/main" id="{C5D460EE-DE3B-47AE-9118-AFCD4AFF4B56}"/>
              </a:ext>
            </a:extLst>
          </p:cNvPr>
          <p:cNvSpPr txBox="1"/>
          <p:nvPr/>
        </p:nvSpPr>
        <p:spPr>
          <a:xfrm>
            <a:off x="8877936" y="12979"/>
            <a:ext cx="2651760" cy="338554"/>
          </a:xfrm>
          <a:prstGeom prst="rect">
            <a:avLst/>
          </a:prstGeom>
          <a:noFill/>
        </p:spPr>
        <p:txBody>
          <a:bodyPr wrap="square" rtlCol="0">
            <a:spAutoFit/>
          </a:bodyPr>
          <a:lstStyle/>
          <a:p>
            <a:r>
              <a:rPr lang="en-US" sz="1600">
                <a:solidFill>
                  <a:schemeClr val="tx2"/>
                </a:solidFill>
              </a:rPr>
              <a:t>CMAQ v5.3.1, 2016fh</a:t>
            </a:r>
          </a:p>
        </p:txBody>
      </p:sp>
      <p:sp>
        <p:nvSpPr>
          <p:cNvPr id="5" name="TextBox 4">
            <a:extLst>
              <a:ext uri="{FF2B5EF4-FFF2-40B4-BE49-F238E27FC236}">
                <a16:creationId xmlns:a16="http://schemas.microsoft.com/office/drawing/2014/main" id="{9E7B7BCB-0D69-445D-A975-0B6671E95B31}"/>
              </a:ext>
            </a:extLst>
          </p:cNvPr>
          <p:cNvSpPr txBox="1"/>
          <p:nvPr/>
        </p:nvSpPr>
        <p:spPr>
          <a:xfrm>
            <a:off x="-2" y="1870763"/>
            <a:ext cx="1250349" cy="369332"/>
          </a:xfrm>
          <a:prstGeom prst="rect">
            <a:avLst/>
          </a:prstGeom>
          <a:noFill/>
        </p:spPr>
        <p:txBody>
          <a:bodyPr wrap="square" rtlCol="0">
            <a:spAutoFit/>
          </a:bodyPr>
          <a:lstStyle/>
          <a:p>
            <a:r>
              <a:rPr lang="en-US">
                <a:solidFill>
                  <a:schemeClr val="tx2"/>
                </a:solidFill>
              </a:rPr>
              <a:t>May-Jun</a:t>
            </a:r>
          </a:p>
        </p:txBody>
      </p:sp>
      <p:sp>
        <p:nvSpPr>
          <p:cNvPr id="16" name="TextBox 15">
            <a:extLst>
              <a:ext uri="{FF2B5EF4-FFF2-40B4-BE49-F238E27FC236}">
                <a16:creationId xmlns:a16="http://schemas.microsoft.com/office/drawing/2014/main" id="{7198FBDC-3047-4B32-8344-DBB9B4C8F2D5}"/>
              </a:ext>
            </a:extLst>
          </p:cNvPr>
          <p:cNvSpPr txBox="1"/>
          <p:nvPr/>
        </p:nvSpPr>
        <p:spPr>
          <a:xfrm>
            <a:off x="0" y="4910246"/>
            <a:ext cx="1058093" cy="369332"/>
          </a:xfrm>
          <a:prstGeom prst="rect">
            <a:avLst/>
          </a:prstGeom>
          <a:noFill/>
        </p:spPr>
        <p:txBody>
          <a:bodyPr wrap="square" rtlCol="0">
            <a:spAutoFit/>
          </a:bodyPr>
          <a:lstStyle/>
          <a:p>
            <a:r>
              <a:rPr lang="en-US">
                <a:solidFill>
                  <a:schemeClr val="tx2"/>
                </a:solidFill>
              </a:rPr>
              <a:t>Jul-Aug</a:t>
            </a:r>
          </a:p>
        </p:txBody>
      </p:sp>
    </p:spTree>
    <p:extLst>
      <p:ext uri="{BB962C8B-B14F-4D97-AF65-F5344CB8AC3E}">
        <p14:creationId xmlns:p14="http://schemas.microsoft.com/office/powerpoint/2010/main" val="4081391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9DF81E-DF1C-4DEE-B11C-0FA5522F3D60}"/>
              </a:ext>
            </a:extLst>
          </p:cNvPr>
          <p:cNvSpPr>
            <a:spLocks noGrp="1"/>
          </p:cNvSpPr>
          <p:nvPr>
            <p:ph type="sldNum" sz="quarter" idx="12"/>
          </p:nvPr>
        </p:nvSpPr>
        <p:spPr/>
        <p:txBody>
          <a:bodyPr/>
          <a:lstStyle/>
          <a:p>
            <a:fld id="{61C894BD-DCE2-4A96-A9AF-225BBEAC2A40}" type="slidenum">
              <a:rPr lang="en-US" smtClean="0"/>
              <a:pPr/>
              <a:t>67</a:t>
            </a:fld>
            <a:endParaRPr lang="en-US"/>
          </a:p>
        </p:txBody>
      </p:sp>
      <p:sp>
        <p:nvSpPr>
          <p:cNvPr id="4" name="Title 3">
            <a:extLst>
              <a:ext uri="{FF2B5EF4-FFF2-40B4-BE49-F238E27FC236}">
                <a16:creationId xmlns:a16="http://schemas.microsoft.com/office/drawing/2014/main" id="{A1BE90A0-4644-43FB-A35E-59EEB9122A8C}"/>
              </a:ext>
            </a:extLst>
          </p:cNvPr>
          <p:cNvSpPr>
            <a:spLocks noGrp="1"/>
          </p:cNvSpPr>
          <p:nvPr>
            <p:ph type="title"/>
          </p:nvPr>
        </p:nvSpPr>
        <p:spPr/>
        <p:txBody>
          <a:bodyPr>
            <a:normAutofit fontScale="90000"/>
          </a:bodyPr>
          <a:lstStyle/>
          <a:p>
            <a:r>
              <a:rPr lang="en-US"/>
              <a:t>Comparisons of average hourly O3 in Nonattainment Areas in Northeast</a:t>
            </a:r>
          </a:p>
        </p:txBody>
      </p:sp>
      <p:pic>
        <p:nvPicPr>
          <p:cNvPr id="7" name="Content Placeholder 5">
            <a:extLst>
              <a:ext uri="{FF2B5EF4-FFF2-40B4-BE49-F238E27FC236}">
                <a16:creationId xmlns:a16="http://schemas.microsoft.com/office/drawing/2014/main" id="{68C4C71F-5754-4CE0-BA4E-4EB4C56A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892" y="1652929"/>
            <a:ext cx="5181600" cy="2590800"/>
          </a:xfrm>
          <a:prstGeom prst="rect">
            <a:avLst/>
          </a:prstGeom>
        </p:spPr>
      </p:pic>
      <p:pic>
        <p:nvPicPr>
          <p:cNvPr id="8" name="Content Placeholder 7">
            <a:extLst>
              <a:ext uri="{FF2B5EF4-FFF2-40B4-BE49-F238E27FC236}">
                <a16:creationId xmlns:a16="http://schemas.microsoft.com/office/drawing/2014/main" id="{CE3C894E-5776-4A38-B19B-FD4186A9F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892" y="4267200"/>
            <a:ext cx="5181600" cy="2590800"/>
          </a:xfrm>
          <a:prstGeom prst="rect">
            <a:avLst/>
          </a:prstGeom>
        </p:spPr>
      </p:pic>
      <p:pic>
        <p:nvPicPr>
          <p:cNvPr id="9" name="Content Placeholder 6">
            <a:extLst>
              <a:ext uri="{FF2B5EF4-FFF2-40B4-BE49-F238E27FC236}">
                <a16:creationId xmlns:a16="http://schemas.microsoft.com/office/drawing/2014/main" id="{B47D489B-678D-4E96-B267-90B472415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448" y="62818"/>
            <a:ext cx="1762470" cy="1566640"/>
          </a:xfrm>
          <a:prstGeom prst="rect">
            <a:avLst/>
          </a:prstGeom>
        </p:spPr>
      </p:pic>
      <p:pic>
        <p:nvPicPr>
          <p:cNvPr id="10" name="Content Placeholder 5">
            <a:extLst>
              <a:ext uri="{FF2B5EF4-FFF2-40B4-BE49-F238E27FC236}">
                <a16:creationId xmlns:a16="http://schemas.microsoft.com/office/drawing/2014/main" id="{5338F3F9-0664-4216-82F2-C191C6E1A0E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94970" y="1748217"/>
            <a:ext cx="4991023" cy="2495512"/>
          </a:xfrm>
        </p:spPr>
      </p:pic>
      <p:pic>
        <p:nvPicPr>
          <p:cNvPr id="11" name="Content Placeholder 19">
            <a:extLst>
              <a:ext uri="{FF2B5EF4-FFF2-40B4-BE49-F238E27FC236}">
                <a16:creationId xmlns:a16="http://schemas.microsoft.com/office/drawing/2014/main" id="{280BE983-46C9-4C75-908F-B780D711A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971" y="4334674"/>
            <a:ext cx="4991023" cy="2495512"/>
          </a:xfrm>
          <a:prstGeom prst="rect">
            <a:avLst/>
          </a:prstGeom>
        </p:spPr>
      </p:pic>
      <p:sp>
        <p:nvSpPr>
          <p:cNvPr id="2" name="TextBox 1">
            <a:extLst>
              <a:ext uri="{FF2B5EF4-FFF2-40B4-BE49-F238E27FC236}">
                <a16:creationId xmlns:a16="http://schemas.microsoft.com/office/drawing/2014/main" id="{06377A36-BAE3-4E7B-803D-D56A613E3906}"/>
              </a:ext>
            </a:extLst>
          </p:cNvPr>
          <p:cNvSpPr txBox="1"/>
          <p:nvPr/>
        </p:nvSpPr>
        <p:spPr>
          <a:xfrm>
            <a:off x="228600" y="2717496"/>
            <a:ext cx="1034716" cy="461665"/>
          </a:xfrm>
          <a:prstGeom prst="rect">
            <a:avLst/>
          </a:prstGeom>
          <a:noFill/>
        </p:spPr>
        <p:txBody>
          <a:bodyPr wrap="square" rtlCol="0">
            <a:spAutoFit/>
          </a:bodyPr>
          <a:lstStyle/>
          <a:p>
            <a:r>
              <a:rPr lang="en-US" sz="2400">
                <a:solidFill>
                  <a:schemeClr val="tx2"/>
                </a:solidFill>
              </a:rPr>
              <a:t>MAY</a:t>
            </a:r>
          </a:p>
        </p:txBody>
      </p:sp>
      <p:sp>
        <p:nvSpPr>
          <p:cNvPr id="12" name="TextBox 11">
            <a:extLst>
              <a:ext uri="{FF2B5EF4-FFF2-40B4-BE49-F238E27FC236}">
                <a16:creationId xmlns:a16="http://schemas.microsoft.com/office/drawing/2014/main" id="{0D75ECFB-ED65-4094-9213-6C0273CD823E}"/>
              </a:ext>
            </a:extLst>
          </p:cNvPr>
          <p:cNvSpPr txBox="1"/>
          <p:nvPr/>
        </p:nvSpPr>
        <p:spPr>
          <a:xfrm>
            <a:off x="228600" y="5193546"/>
            <a:ext cx="1034716" cy="461665"/>
          </a:xfrm>
          <a:prstGeom prst="rect">
            <a:avLst/>
          </a:prstGeom>
          <a:noFill/>
        </p:spPr>
        <p:txBody>
          <a:bodyPr wrap="square" rtlCol="0">
            <a:spAutoFit/>
          </a:bodyPr>
          <a:lstStyle/>
          <a:p>
            <a:r>
              <a:rPr lang="en-US" sz="2400">
                <a:solidFill>
                  <a:schemeClr val="tx2"/>
                </a:solidFill>
              </a:rPr>
              <a:t>JUNE</a:t>
            </a:r>
          </a:p>
        </p:txBody>
      </p:sp>
      <p:sp>
        <p:nvSpPr>
          <p:cNvPr id="5" name="TextBox 4">
            <a:extLst>
              <a:ext uri="{FF2B5EF4-FFF2-40B4-BE49-F238E27FC236}">
                <a16:creationId xmlns:a16="http://schemas.microsoft.com/office/drawing/2014/main" id="{62F71265-6A7E-4DDE-9BD3-352B5D25D129}"/>
              </a:ext>
            </a:extLst>
          </p:cNvPr>
          <p:cNvSpPr txBox="1"/>
          <p:nvPr/>
        </p:nvSpPr>
        <p:spPr>
          <a:xfrm>
            <a:off x="3080084" y="1417638"/>
            <a:ext cx="1864895" cy="369332"/>
          </a:xfrm>
          <a:prstGeom prst="rect">
            <a:avLst/>
          </a:prstGeom>
          <a:noFill/>
        </p:spPr>
        <p:txBody>
          <a:bodyPr wrap="square" rtlCol="0">
            <a:spAutoFit/>
          </a:bodyPr>
          <a:lstStyle/>
          <a:p>
            <a:r>
              <a:rPr lang="en-US">
                <a:solidFill>
                  <a:schemeClr val="tx2"/>
                </a:solidFill>
              </a:rPr>
              <a:t>ALL POINTS</a:t>
            </a:r>
          </a:p>
        </p:txBody>
      </p:sp>
      <p:sp>
        <p:nvSpPr>
          <p:cNvPr id="13" name="TextBox 12">
            <a:extLst>
              <a:ext uri="{FF2B5EF4-FFF2-40B4-BE49-F238E27FC236}">
                <a16:creationId xmlns:a16="http://schemas.microsoft.com/office/drawing/2014/main" id="{3F2B656C-C6CD-4818-834D-D85D7FD21A15}"/>
              </a:ext>
            </a:extLst>
          </p:cNvPr>
          <p:cNvSpPr txBox="1"/>
          <p:nvPr/>
        </p:nvSpPr>
        <p:spPr>
          <a:xfrm>
            <a:off x="7579895" y="1392163"/>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267061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49FC1C-54D8-4813-9818-325FF4EB1B50}"/>
              </a:ext>
            </a:extLst>
          </p:cNvPr>
          <p:cNvSpPr>
            <a:spLocks noGrp="1"/>
          </p:cNvSpPr>
          <p:nvPr>
            <p:ph type="sldNum" sz="quarter" idx="12"/>
          </p:nvPr>
        </p:nvSpPr>
        <p:spPr/>
        <p:txBody>
          <a:bodyPr/>
          <a:lstStyle/>
          <a:p>
            <a:fld id="{61C894BD-DCE2-4A96-A9AF-225BBEAC2A40}" type="slidenum">
              <a:rPr lang="en-US" smtClean="0"/>
              <a:pPr/>
              <a:t>68</a:t>
            </a:fld>
            <a:endParaRPr lang="en-US"/>
          </a:p>
        </p:txBody>
      </p:sp>
      <p:sp>
        <p:nvSpPr>
          <p:cNvPr id="4" name="Title 3">
            <a:extLst>
              <a:ext uri="{FF2B5EF4-FFF2-40B4-BE49-F238E27FC236}">
                <a16:creationId xmlns:a16="http://schemas.microsoft.com/office/drawing/2014/main" id="{BB4D103B-A7B1-44C3-9D79-45A9E4384145}"/>
              </a:ext>
            </a:extLst>
          </p:cNvPr>
          <p:cNvSpPr>
            <a:spLocks noGrp="1"/>
          </p:cNvSpPr>
          <p:nvPr>
            <p:ph type="title"/>
          </p:nvPr>
        </p:nvSpPr>
        <p:spPr/>
        <p:txBody>
          <a:bodyPr>
            <a:normAutofit fontScale="90000"/>
          </a:bodyPr>
          <a:lstStyle/>
          <a:p>
            <a:r>
              <a:rPr lang="en-US"/>
              <a:t>Comparisons of average hourly O3 in Nonattainment Areas in Northeast</a:t>
            </a:r>
          </a:p>
        </p:txBody>
      </p:sp>
      <p:pic>
        <p:nvPicPr>
          <p:cNvPr id="7" name="Content Placeholder 5">
            <a:extLst>
              <a:ext uri="{FF2B5EF4-FFF2-40B4-BE49-F238E27FC236}">
                <a16:creationId xmlns:a16="http://schemas.microsoft.com/office/drawing/2014/main" id="{4F00E969-9D16-4AB3-B162-C6A71A637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698" y="1660525"/>
            <a:ext cx="5181600" cy="2590800"/>
          </a:xfrm>
          <a:prstGeom prst="rect">
            <a:avLst/>
          </a:prstGeom>
        </p:spPr>
      </p:pic>
      <p:pic>
        <p:nvPicPr>
          <p:cNvPr id="8" name="Content Placeholder 7">
            <a:extLst>
              <a:ext uri="{FF2B5EF4-FFF2-40B4-BE49-F238E27FC236}">
                <a16:creationId xmlns:a16="http://schemas.microsoft.com/office/drawing/2014/main" id="{60312262-3960-4DAC-8850-AC9A040F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875" y="4251325"/>
            <a:ext cx="5181600" cy="2590800"/>
          </a:xfrm>
          <a:prstGeom prst="rect">
            <a:avLst/>
          </a:prstGeom>
        </p:spPr>
      </p:pic>
      <p:pic>
        <p:nvPicPr>
          <p:cNvPr id="9" name="Content Placeholder 10">
            <a:extLst>
              <a:ext uri="{FF2B5EF4-FFF2-40B4-BE49-F238E27FC236}">
                <a16:creationId xmlns:a16="http://schemas.microsoft.com/office/drawing/2014/main" id="{AD04BA2F-8D69-42B6-B763-6AA11D349C4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39574" y="1774621"/>
            <a:ext cx="4953408" cy="2476704"/>
          </a:xfrm>
        </p:spPr>
      </p:pic>
      <p:pic>
        <p:nvPicPr>
          <p:cNvPr id="10" name="Content Placeholder 22">
            <a:extLst>
              <a:ext uri="{FF2B5EF4-FFF2-40B4-BE49-F238E27FC236}">
                <a16:creationId xmlns:a16="http://schemas.microsoft.com/office/drawing/2014/main" id="{5418CCC5-1C38-4889-B6F7-E896B1E1C1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574" y="4365421"/>
            <a:ext cx="4953408" cy="2476704"/>
          </a:xfrm>
          <a:prstGeom prst="rect">
            <a:avLst/>
          </a:prstGeom>
        </p:spPr>
      </p:pic>
      <p:pic>
        <p:nvPicPr>
          <p:cNvPr id="11" name="Content Placeholder 6">
            <a:extLst>
              <a:ext uri="{FF2B5EF4-FFF2-40B4-BE49-F238E27FC236}">
                <a16:creationId xmlns:a16="http://schemas.microsoft.com/office/drawing/2014/main" id="{1DAE3E2D-B71B-4D99-B528-F81921ECC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2448" y="62818"/>
            <a:ext cx="1762470" cy="1566640"/>
          </a:xfrm>
          <a:prstGeom prst="rect">
            <a:avLst/>
          </a:prstGeom>
        </p:spPr>
      </p:pic>
      <p:sp>
        <p:nvSpPr>
          <p:cNvPr id="12" name="TextBox 11">
            <a:extLst>
              <a:ext uri="{FF2B5EF4-FFF2-40B4-BE49-F238E27FC236}">
                <a16:creationId xmlns:a16="http://schemas.microsoft.com/office/drawing/2014/main" id="{D7ECEEF8-845A-40FA-916B-CC1129551C7A}"/>
              </a:ext>
            </a:extLst>
          </p:cNvPr>
          <p:cNvSpPr txBox="1"/>
          <p:nvPr/>
        </p:nvSpPr>
        <p:spPr>
          <a:xfrm>
            <a:off x="228600" y="2717496"/>
            <a:ext cx="1034716" cy="461665"/>
          </a:xfrm>
          <a:prstGeom prst="rect">
            <a:avLst/>
          </a:prstGeom>
          <a:noFill/>
        </p:spPr>
        <p:txBody>
          <a:bodyPr wrap="square" rtlCol="0">
            <a:spAutoFit/>
          </a:bodyPr>
          <a:lstStyle/>
          <a:p>
            <a:r>
              <a:rPr lang="en-US" sz="2400">
                <a:solidFill>
                  <a:schemeClr val="tx2"/>
                </a:solidFill>
              </a:rPr>
              <a:t>JULY</a:t>
            </a:r>
          </a:p>
        </p:txBody>
      </p:sp>
      <p:sp>
        <p:nvSpPr>
          <p:cNvPr id="13" name="TextBox 12">
            <a:extLst>
              <a:ext uri="{FF2B5EF4-FFF2-40B4-BE49-F238E27FC236}">
                <a16:creationId xmlns:a16="http://schemas.microsoft.com/office/drawing/2014/main" id="{7AAD6036-3220-4A4F-9BFA-8D4B0C715DFF}"/>
              </a:ext>
            </a:extLst>
          </p:cNvPr>
          <p:cNvSpPr txBox="1"/>
          <p:nvPr/>
        </p:nvSpPr>
        <p:spPr>
          <a:xfrm>
            <a:off x="228600" y="5193546"/>
            <a:ext cx="1034716" cy="461665"/>
          </a:xfrm>
          <a:prstGeom prst="rect">
            <a:avLst/>
          </a:prstGeom>
          <a:noFill/>
        </p:spPr>
        <p:txBody>
          <a:bodyPr wrap="square" rtlCol="0">
            <a:spAutoFit/>
          </a:bodyPr>
          <a:lstStyle/>
          <a:p>
            <a:r>
              <a:rPr lang="en-US" sz="2400">
                <a:solidFill>
                  <a:schemeClr val="tx2"/>
                </a:solidFill>
              </a:rPr>
              <a:t>AUG</a:t>
            </a:r>
          </a:p>
        </p:txBody>
      </p:sp>
      <p:sp>
        <p:nvSpPr>
          <p:cNvPr id="14" name="TextBox 13">
            <a:extLst>
              <a:ext uri="{FF2B5EF4-FFF2-40B4-BE49-F238E27FC236}">
                <a16:creationId xmlns:a16="http://schemas.microsoft.com/office/drawing/2014/main" id="{4F33830A-CD2C-4C2D-B2E3-0EC07990A3CE}"/>
              </a:ext>
            </a:extLst>
          </p:cNvPr>
          <p:cNvSpPr txBox="1"/>
          <p:nvPr/>
        </p:nvSpPr>
        <p:spPr>
          <a:xfrm>
            <a:off x="3080084" y="1417638"/>
            <a:ext cx="1864895" cy="369332"/>
          </a:xfrm>
          <a:prstGeom prst="rect">
            <a:avLst/>
          </a:prstGeom>
          <a:noFill/>
        </p:spPr>
        <p:txBody>
          <a:bodyPr wrap="square" rtlCol="0">
            <a:spAutoFit/>
          </a:bodyPr>
          <a:lstStyle/>
          <a:p>
            <a:r>
              <a:rPr lang="en-US">
                <a:solidFill>
                  <a:schemeClr val="tx2"/>
                </a:solidFill>
              </a:rPr>
              <a:t>ALL POINTS</a:t>
            </a:r>
          </a:p>
        </p:txBody>
      </p:sp>
      <p:sp>
        <p:nvSpPr>
          <p:cNvPr id="15" name="TextBox 14">
            <a:extLst>
              <a:ext uri="{FF2B5EF4-FFF2-40B4-BE49-F238E27FC236}">
                <a16:creationId xmlns:a16="http://schemas.microsoft.com/office/drawing/2014/main" id="{06CDB6D4-9881-4683-B08F-39137D9A1EAC}"/>
              </a:ext>
            </a:extLst>
          </p:cNvPr>
          <p:cNvSpPr txBox="1"/>
          <p:nvPr/>
        </p:nvSpPr>
        <p:spPr>
          <a:xfrm>
            <a:off x="7579895" y="1392163"/>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3923914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A871BB-7793-4C84-B212-2AB73099DB55}"/>
              </a:ext>
            </a:extLst>
          </p:cNvPr>
          <p:cNvSpPr>
            <a:spLocks noGrp="1"/>
          </p:cNvSpPr>
          <p:nvPr>
            <p:ph type="sldNum" sz="quarter" idx="12"/>
          </p:nvPr>
        </p:nvSpPr>
        <p:spPr/>
        <p:txBody>
          <a:bodyPr/>
          <a:lstStyle/>
          <a:p>
            <a:fld id="{61C894BD-DCE2-4A96-A9AF-225BBEAC2A40}" type="slidenum">
              <a:rPr lang="en-US" smtClean="0"/>
              <a:pPr/>
              <a:t>69</a:t>
            </a:fld>
            <a:endParaRPr lang="en-US"/>
          </a:p>
        </p:txBody>
      </p:sp>
      <p:sp>
        <p:nvSpPr>
          <p:cNvPr id="4" name="Title 3">
            <a:extLst>
              <a:ext uri="{FF2B5EF4-FFF2-40B4-BE49-F238E27FC236}">
                <a16:creationId xmlns:a16="http://schemas.microsoft.com/office/drawing/2014/main" id="{FFF4F946-3579-453D-A1E6-D9A9BBCEFF2E}"/>
              </a:ext>
            </a:extLst>
          </p:cNvPr>
          <p:cNvSpPr>
            <a:spLocks noGrp="1"/>
          </p:cNvSpPr>
          <p:nvPr>
            <p:ph type="title"/>
          </p:nvPr>
        </p:nvSpPr>
        <p:spPr/>
        <p:txBody>
          <a:bodyPr>
            <a:normAutofit fontScale="90000"/>
          </a:bodyPr>
          <a:lstStyle/>
          <a:p>
            <a:r>
              <a:rPr lang="en-US"/>
              <a:t>Comparisons of average hourly O3 in Nonattainment Areas in Northeast</a:t>
            </a:r>
            <a:br>
              <a:rPr lang="en-US"/>
            </a:br>
            <a:r>
              <a:rPr lang="en-US"/>
              <a:t>May to August, 2016</a:t>
            </a:r>
          </a:p>
        </p:txBody>
      </p:sp>
      <p:pic>
        <p:nvPicPr>
          <p:cNvPr id="6" name="Content Placeholder 9">
            <a:extLst>
              <a:ext uri="{FF2B5EF4-FFF2-40B4-BE49-F238E27FC236}">
                <a16:creationId xmlns:a16="http://schemas.microsoft.com/office/drawing/2014/main" id="{5C084B3F-5098-42B8-B6C8-2229C69DD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709" y="2621020"/>
            <a:ext cx="5754827" cy="2877414"/>
          </a:xfrm>
          <a:prstGeom prst="rect">
            <a:avLst/>
          </a:prstGeom>
        </p:spPr>
      </p:pic>
      <p:pic>
        <p:nvPicPr>
          <p:cNvPr id="8" name="Picture 7">
            <a:extLst>
              <a:ext uri="{FF2B5EF4-FFF2-40B4-BE49-F238E27FC236}">
                <a16:creationId xmlns:a16="http://schemas.microsoft.com/office/drawing/2014/main" id="{27F558A8-B895-4EDB-9FC1-1CC9DA2F6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80" y="2759172"/>
            <a:ext cx="5478522" cy="2739262"/>
          </a:xfrm>
          <a:prstGeom prst="rect">
            <a:avLst/>
          </a:prstGeom>
        </p:spPr>
      </p:pic>
      <p:pic>
        <p:nvPicPr>
          <p:cNvPr id="9" name="Content Placeholder 6">
            <a:extLst>
              <a:ext uri="{FF2B5EF4-FFF2-40B4-BE49-F238E27FC236}">
                <a16:creationId xmlns:a16="http://schemas.microsoft.com/office/drawing/2014/main" id="{C7E9377F-31D0-4443-9EC1-673DE0E05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448" y="62818"/>
            <a:ext cx="1762470" cy="1566640"/>
          </a:xfrm>
          <a:prstGeom prst="rect">
            <a:avLst/>
          </a:prstGeom>
        </p:spPr>
      </p:pic>
      <p:sp>
        <p:nvSpPr>
          <p:cNvPr id="7" name="TextBox 6">
            <a:extLst>
              <a:ext uri="{FF2B5EF4-FFF2-40B4-BE49-F238E27FC236}">
                <a16:creationId xmlns:a16="http://schemas.microsoft.com/office/drawing/2014/main" id="{7BBE217E-0BB6-4078-81DF-A9C9A4D123F5}"/>
              </a:ext>
            </a:extLst>
          </p:cNvPr>
          <p:cNvSpPr txBox="1"/>
          <p:nvPr/>
        </p:nvSpPr>
        <p:spPr>
          <a:xfrm>
            <a:off x="2646948" y="2268666"/>
            <a:ext cx="1864895" cy="369332"/>
          </a:xfrm>
          <a:prstGeom prst="rect">
            <a:avLst/>
          </a:prstGeom>
          <a:noFill/>
        </p:spPr>
        <p:txBody>
          <a:bodyPr wrap="square" rtlCol="0">
            <a:spAutoFit/>
          </a:bodyPr>
          <a:lstStyle/>
          <a:p>
            <a:r>
              <a:rPr lang="en-US">
                <a:solidFill>
                  <a:schemeClr val="tx2"/>
                </a:solidFill>
              </a:rPr>
              <a:t>ALL POINTS</a:t>
            </a:r>
          </a:p>
        </p:txBody>
      </p:sp>
      <p:sp>
        <p:nvSpPr>
          <p:cNvPr id="10" name="TextBox 9">
            <a:extLst>
              <a:ext uri="{FF2B5EF4-FFF2-40B4-BE49-F238E27FC236}">
                <a16:creationId xmlns:a16="http://schemas.microsoft.com/office/drawing/2014/main" id="{67B2E9AD-ED09-4E9D-A69A-2B54A0AB1E2F}"/>
              </a:ext>
            </a:extLst>
          </p:cNvPr>
          <p:cNvSpPr txBox="1"/>
          <p:nvPr/>
        </p:nvSpPr>
        <p:spPr>
          <a:xfrm>
            <a:off x="7146759" y="2243191"/>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305310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6201"/>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Requesting Modeling Platform Data from the IWDW   </a:t>
            </a:r>
            <a:r>
              <a:rPr lang="en-US" sz="1400" b="1" i="1">
                <a:solidFill>
                  <a:schemeClr val="accent1">
                    <a:lumMod val="75000"/>
                  </a:schemeClr>
                </a:solidFill>
                <a:latin typeface="Times New Roman" panose="02020603050405020304" pitchFamily="18" charset="0"/>
                <a:cs typeface="Times New Roman" panose="02020603050405020304" pitchFamily="18" charset="0"/>
              </a:rPr>
              <a:t>(…continued)</a:t>
            </a:r>
          </a:p>
        </p:txBody>
      </p:sp>
      <p:pic>
        <p:nvPicPr>
          <p:cNvPr id="6" name="Picture 5">
            <a:extLst>
              <a:ext uri="{FF2B5EF4-FFF2-40B4-BE49-F238E27FC236}">
                <a16:creationId xmlns:a16="http://schemas.microsoft.com/office/drawing/2014/main" id="{8D55E634-20F5-4F2C-AB8D-68EED4A68724}"/>
              </a:ext>
            </a:extLst>
          </p:cNvPr>
          <p:cNvPicPr>
            <a:picLocks noChangeAspect="1"/>
          </p:cNvPicPr>
          <p:nvPr/>
        </p:nvPicPr>
        <p:blipFill>
          <a:blip r:embed="rId2"/>
          <a:stretch>
            <a:fillRect/>
          </a:stretch>
        </p:blipFill>
        <p:spPr>
          <a:xfrm>
            <a:off x="2643187" y="885824"/>
            <a:ext cx="6905625" cy="5895975"/>
          </a:xfrm>
          <a:prstGeom prst="rect">
            <a:avLst/>
          </a:prstGeom>
        </p:spPr>
      </p:pic>
    </p:spTree>
    <p:extLst>
      <p:ext uri="{BB962C8B-B14F-4D97-AF65-F5344CB8AC3E}">
        <p14:creationId xmlns:p14="http://schemas.microsoft.com/office/powerpoint/2010/main" val="3837004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3C6B11-B537-45CA-9378-89B0A543FD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129" y="2752979"/>
            <a:ext cx="5575302" cy="2787651"/>
          </a:xfrm>
        </p:spPr>
      </p:pic>
      <p:sp>
        <p:nvSpPr>
          <p:cNvPr id="3" name="Slide Number Placeholder 2">
            <a:extLst>
              <a:ext uri="{FF2B5EF4-FFF2-40B4-BE49-F238E27FC236}">
                <a16:creationId xmlns:a16="http://schemas.microsoft.com/office/drawing/2014/main" id="{43F87A8D-5E3C-4066-8B60-FBC8058DBEF2}"/>
              </a:ext>
            </a:extLst>
          </p:cNvPr>
          <p:cNvSpPr>
            <a:spLocks noGrp="1"/>
          </p:cNvSpPr>
          <p:nvPr>
            <p:ph type="sldNum" sz="quarter" idx="12"/>
          </p:nvPr>
        </p:nvSpPr>
        <p:spPr/>
        <p:txBody>
          <a:bodyPr/>
          <a:lstStyle/>
          <a:p>
            <a:fld id="{61C894BD-DCE2-4A96-A9AF-225BBEAC2A40}" type="slidenum">
              <a:rPr lang="en-US" smtClean="0"/>
              <a:pPr/>
              <a:t>70</a:t>
            </a:fld>
            <a:endParaRPr lang="en-US"/>
          </a:p>
        </p:txBody>
      </p:sp>
      <p:sp>
        <p:nvSpPr>
          <p:cNvPr id="4" name="Title 3">
            <a:extLst>
              <a:ext uri="{FF2B5EF4-FFF2-40B4-BE49-F238E27FC236}">
                <a16:creationId xmlns:a16="http://schemas.microsoft.com/office/drawing/2014/main" id="{29E92452-A97B-494C-A884-AA2FC93752A0}"/>
              </a:ext>
            </a:extLst>
          </p:cNvPr>
          <p:cNvSpPr>
            <a:spLocks noGrp="1"/>
          </p:cNvSpPr>
          <p:nvPr>
            <p:ph type="title"/>
          </p:nvPr>
        </p:nvSpPr>
        <p:spPr/>
        <p:txBody>
          <a:bodyPr>
            <a:normAutofit fontScale="90000"/>
          </a:bodyPr>
          <a:lstStyle/>
          <a:p>
            <a:r>
              <a:rPr lang="en-US"/>
              <a:t>Comparisons of average hourly O3 in Nonattainment Areas in Atlanta, GA</a:t>
            </a:r>
            <a:br>
              <a:rPr lang="en-US"/>
            </a:br>
            <a:r>
              <a:rPr lang="en-US"/>
              <a:t>May to August, 2016</a:t>
            </a:r>
          </a:p>
        </p:txBody>
      </p:sp>
      <p:pic>
        <p:nvPicPr>
          <p:cNvPr id="7" name="Content Placeholder 5">
            <a:extLst>
              <a:ext uri="{FF2B5EF4-FFF2-40B4-BE49-F238E27FC236}">
                <a16:creationId xmlns:a16="http://schemas.microsoft.com/office/drawing/2014/main" id="{0A7F79CD-B276-4851-AA88-20A2E5D06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545" y="2637998"/>
            <a:ext cx="5805263" cy="2902632"/>
          </a:xfrm>
          <a:prstGeom prst="rect">
            <a:avLst/>
          </a:prstGeom>
        </p:spPr>
      </p:pic>
      <p:pic>
        <p:nvPicPr>
          <p:cNvPr id="8" name="Picture 7">
            <a:extLst>
              <a:ext uri="{FF2B5EF4-FFF2-40B4-BE49-F238E27FC236}">
                <a16:creationId xmlns:a16="http://schemas.microsoft.com/office/drawing/2014/main" id="{63A45707-1C1C-4DC3-BE5E-3B35568CB739}"/>
              </a:ext>
            </a:extLst>
          </p:cNvPr>
          <p:cNvPicPr>
            <a:picLocks noChangeAspect="1"/>
          </p:cNvPicPr>
          <p:nvPr/>
        </p:nvPicPr>
        <p:blipFill>
          <a:blip r:embed="rId4"/>
          <a:stretch>
            <a:fillRect/>
          </a:stretch>
        </p:blipFill>
        <p:spPr>
          <a:xfrm>
            <a:off x="10637838" y="84926"/>
            <a:ext cx="1554162" cy="1554162"/>
          </a:xfrm>
          <a:prstGeom prst="rect">
            <a:avLst/>
          </a:prstGeom>
        </p:spPr>
      </p:pic>
      <p:sp>
        <p:nvSpPr>
          <p:cNvPr id="9" name="TextBox 8">
            <a:extLst>
              <a:ext uri="{FF2B5EF4-FFF2-40B4-BE49-F238E27FC236}">
                <a16:creationId xmlns:a16="http://schemas.microsoft.com/office/drawing/2014/main" id="{29D3F30E-1C9B-4D78-A7C6-3C8EFDE69852}"/>
              </a:ext>
            </a:extLst>
          </p:cNvPr>
          <p:cNvSpPr txBox="1"/>
          <p:nvPr/>
        </p:nvSpPr>
        <p:spPr>
          <a:xfrm>
            <a:off x="2646948" y="2268666"/>
            <a:ext cx="1864895" cy="369332"/>
          </a:xfrm>
          <a:prstGeom prst="rect">
            <a:avLst/>
          </a:prstGeom>
          <a:noFill/>
        </p:spPr>
        <p:txBody>
          <a:bodyPr wrap="square" rtlCol="0">
            <a:spAutoFit/>
          </a:bodyPr>
          <a:lstStyle/>
          <a:p>
            <a:r>
              <a:rPr lang="en-US">
                <a:solidFill>
                  <a:schemeClr val="tx2"/>
                </a:solidFill>
              </a:rPr>
              <a:t>ALL POINTS</a:t>
            </a:r>
          </a:p>
        </p:txBody>
      </p:sp>
      <p:sp>
        <p:nvSpPr>
          <p:cNvPr id="10" name="TextBox 9">
            <a:extLst>
              <a:ext uri="{FF2B5EF4-FFF2-40B4-BE49-F238E27FC236}">
                <a16:creationId xmlns:a16="http://schemas.microsoft.com/office/drawing/2014/main" id="{74BA8881-E9A8-4DA1-A162-18B257922858}"/>
              </a:ext>
            </a:extLst>
          </p:cNvPr>
          <p:cNvSpPr txBox="1"/>
          <p:nvPr/>
        </p:nvSpPr>
        <p:spPr>
          <a:xfrm>
            <a:off x="7146759" y="2243191"/>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24730894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7181B9-520C-4110-96F3-F32482BADAE6}"/>
              </a:ext>
            </a:extLst>
          </p:cNvPr>
          <p:cNvSpPr>
            <a:spLocks noGrp="1"/>
          </p:cNvSpPr>
          <p:nvPr>
            <p:ph type="sldNum" sz="quarter" idx="12"/>
          </p:nvPr>
        </p:nvSpPr>
        <p:spPr/>
        <p:txBody>
          <a:bodyPr/>
          <a:lstStyle/>
          <a:p>
            <a:fld id="{61C894BD-DCE2-4A96-A9AF-225BBEAC2A40}" type="slidenum">
              <a:rPr lang="en-US" smtClean="0"/>
              <a:pPr/>
              <a:t>71</a:t>
            </a:fld>
            <a:endParaRPr lang="en-US"/>
          </a:p>
        </p:txBody>
      </p:sp>
      <p:sp>
        <p:nvSpPr>
          <p:cNvPr id="4" name="Title 3">
            <a:extLst>
              <a:ext uri="{FF2B5EF4-FFF2-40B4-BE49-F238E27FC236}">
                <a16:creationId xmlns:a16="http://schemas.microsoft.com/office/drawing/2014/main" id="{3E3BE581-D181-43AA-8D4D-88744300D759}"/>
              </a:ext>
            </a:extLst>
          </p:cNvPr>
          <p:cNvSpPr>
            <a:spLocks noGrp="1"/>
          </p:cNvSpPr>
          <p:nvPr>
            <p:ph type="title"/>
          </p:nvPr>
        </p:nvSpPr>
        <p:spPr/>
        <p:txBody>
          <a:bodyPr>
            <a:normAutofit fontScale="90000"/>
          </a:bodyPr>
          <a:lstStyle/>
          <a:p>
            <a:r>
              <a:rPr lang="en-US"/>
              <a:t>Comparisons of average hourly O3 in Nonattainment Areas in Chicago, IL-IN-WI</a:t>
            </a:r>
            <a:br>
              <a:rPr lang="en-US"/>
            </a:br>
            <a:r>
              <a:rPr lang="en-US"/>
              <a:t>May to August, 2016</a:t>
            </a:r>
          </a:p>
        </p:txBody>
      </p:sp>
      <p:pic>
        <p:nvPicPr>
          <p:cNvPr id="8" name="Content Placeholder 5">
            <a:extLst>
              <a:ext uri="{FF2B5EF4-FFF2-40B4-BE49-F238E27FC236}">
                <a16:creationId xmlns:a16="http://schemas.microsoft.com/office/drawing/2014/main" id="{ABB35C8D-1AC5-4552-9A74-BA5B45278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90" y="2770388"/>
            <a:ext cx="5573677" cy="2786839"/>
          </a:xfrm>
          <a:prstGeom prst="rect">
            <a:avLst/>
          </a:prstGeom>
        </p:spPr>
      </p:pic>
      <p:pic>
        <p:nvPicPr>
          <p:cNvPr id="11" name="Content Placeholder 5">
            <a:extLst>
              <a:ext uri="{FF2B5EF4-FFF2-40B4-BE49-F238E27FC236}">
                <a16:creationId xmlns:a16="http://schemas.microsoft.com/office/drawing/2014/main" id="{D88997D7-ACB2-45FE-A8A2-36D25B7F4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748" y="2637998"/>
            <a:ext cx="5798457" cy="2899229"/>
          </a:xfrm>
          <a:prstGeom prst="rect">
            <a:avLst/>
          </a:prstGeom>
        </p:spPr>
      </p:pic>
      <p:pic>
        <p:nvPicPr>
          <p:cNvPr id="12" name="Picture 11">
            <a:extLst>
              <a:ext uri="{FF2B5EF4-FFF2-40B4-BE49-F238E27FC236}">
                <a16:creationId xmlns:a16="http://schemas.microsoft.com/office/drawing/2014/main" id="{6E251AE6-6FBB-48FE-82CC-04721E35F8C5}"/>
              </a:ext>
            </a:extLst>
          </p:cNvPr>
          <p:cNvPicPr>
            <a:picLocks noChangeAspect="1"/>
          </p:cNvPicPr>
          <p:nvPr/>
        </p:nvPicPr>
        <p:blipFill>
          <a:blip r:embed="rId4"/>
          <a:stretch>
            <a:fillRect/>
          </a:stretch>
        </p:blipFill>
        <p:spPr>
          <a:xfrm>
            <a:off x="10472946" y="0"/>
            <a:ext cx="1719054" cy="1719054"/>
          </a:xfrm>
          <a:prstGeom prst="rect">
            <a:avLst/>
          </a:prstGeom>
        </p:spPr>
      </p:pic>
      <p:sp>
        <p:nvSpPr>
          <p:cNvPr id="7" name="TextBox 6">
            <a:extLst>
              <a:ext uri="{FF2B5EF4-FFF2-40B4-BE49-F238E27FC236}">
                <a16:creationId xmlns:a16="http://schemas.microsoft.com/office/drawing/2014/main" id="{922E9160-EB9E-4AA2-823E-95D8B78756CF}"/>
              </a:ext>
            </a:extLst>
          </p:cNvPr>
          <p:cNvSpPr txBox="1"/>
          <p:nvPr/>
        </p:nvSpPr>
        <p:spPr>
          <a:xfrm>
            <a:off x="2646948" y="2268666"/>
            <a:ext cx="1864895" cy="369332"/>
          </a:xfrm>
          <a:prstGeom prst="rect">
            <a:avLst/>
          </a:prstGeom>
          <a:noFill/>
        </p:spPr>
        <p:txBody>
          <a:bodyPr wrap="square" rtlCol="0">
            <a:spAutoFit/>
          </a:bodyPr>
          <a:lstStyle/>
          <a:p>
            <a:r>
              <a:rPr lang="en-US">
                <a:solidFill>
                  <a:schemeClr val="tx2"/>
                </a:solidFill>
              </a:rPr>
              <a:t>ALL POINTS</a:t>
            </a:r>
          </a:p>
        </p:txBody>
      </p:sp>
      <p:sp>
        <p:nvSpPr>
          <p:cNvPr id="9" name="TextBox 8">
            <a:extLst>
              <a:ext uri="{FF2B5EF4-FFF2-40B4-BE49-F238E27FC236}">
                <a16:creationId xmlns:a16="http://schemas.microsoft.com/office/drawing/2014/main" id="{A44A8EDB-7F89-47E0-8F72-289A0B193DA8}"/>
              </a:ext>
            </a:extLst>
          </p:cNvPr>
          <p:cNvSpPr txBox="1"/>
          <p:nvPr/>
        </p:nvSpPr>
        <p:spPr>
          <a:xfrm>
            <a:off x="7146759" y="2243191"/>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2577654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8C49951-6319-4953-BB42-4CDBD5DB52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8094" y="1481138"/>
            <a:ext cx="5495811" cy="4525962"/>
          </a:xfrm>
        </p:spPr>
      </p:pic>
      <p:sp>
        <p:nvSpPr>
          <p:cNvPr id="3" name="Slide Number Placeholder 2">
            <a:extLst>
              <a:ext uri="{FF2B5EF4-FFF2-40B4-BE49-F238E27FC236}">
                <a16:creationId xmlns:a16="http://schemas.microsoft.com/office/drawing/2014/main" id="{61E0BD7F-4BE4-4D43-AC97-B53FF60B6FCF}"/>
              </a:ext>
            </a:extLst>
          </p:cNvPr>
          <p:cNvSpPr>
            <a:spLocks noGrp="1"/>
          </p:cNvSpPr>
          <p:nvPr>
            <p:ph type="sldNum" sz="quarter" idx="12"/>
          </p:nvPr>
        </p:nvSpPr>
        <p:spPr/>
        <p:txBody>
          <a:bodyPr/>
          <a:lstStyle/>
          <a:p>
            <a:fld id="{61C894BD-DCE2-4A96-A9AF-225BBEAC2A40}" type="slidenum">
              <a:rPr lang="en-US" smtClean="0"/>
              <a:pPr/>
              <a:t>72</a:t>
            </a:fld>
            <a:endParaRPr lang="en-US"/>
          </a:p>
        </p:txBody>
      </p:sp>
      <p:sp>
        <p:nvSpPr>
          <p:cNvPr id="4" name="Title 3">
            <a:extLst>
              <a:ext uri="{FF2B5EF4-FFF2-40B4-BE49-F238E27FC236}">
                <a16:creationId xmlns:a16="http://schemas.microsoft.com/office/drawing/2014/main" id="{47E8574A-8235-43EF-A738-88C7E909D509}"/>
              </a:ext>
            </a:extLst>
          </p:cNvPr>
          <p:cNvSpPr>
            <a:spLocks noGrp="1"/>
          </p:cNvSpPr>
          <p:nvPr>
            <p:ph type="title"/>
          </p:nvPr>
        </p:nvSpPr>
        <p:spPr/>
        <p:txBody>
          <a:bodyPr/>
          <a:lstStyle/>
          <a:p>
            <a:r>
              <a:rPr lang="en-US"/>
              <a:t>Location of selected analysis sites</a:t>
            </a:r>
          </a:p>
        </p:txBody>
      </p:sp>
    </p:spTree>
    <p:extLst>
      <p:ext uri="{BB962C8B-B14F-4D97-AF65-F5344CB8AC3E}">
        <p14:creationId xmlns:p14="http://schemas.microsoft.com/office/powerpoint/2010/main" val="1749189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D2C1E-F608-4022-8B18-094EF8A4761C}"/>
              </a:ext>
            </a:extLst>
          </p:cNvPr>
          <p:cNvSpPr>
            <a:spLocks noGrp="1"/>
          </p:cNvSpPr>
          <p:nvPr>
            <p:ph type="sldNum" sz="quarter" idx="12"/>
          </p:nvPr>
        </p:nvSpPr>
        <p:spPr/>
        <p:txBody>
          <a:bodyPr/>
          <a:lstStyle/>
          <a:p>
            <a:fld id="{61C894BD-DCE2-4A96-A9AF-225BBEAC2A40}" type="slidenum">
              <a:rPr lang="en-US" smtClean="0"/>
              <a:pPr/>
              <a:t>73</a:t>
            </a:fld>
            <a:endParaRPr lang="en-US"/>
          </a:p>
        </p:txBody>
      </p:sp>
      <p:sp>
        <p:nvSpPr>
          <p:cNvPr id="4" name="Title 3">
            <a:extLst>
              <a:ext uri="{FF2B5EF4-FFF2-40B4-BE49-F238E27FC236}">
                <a16:creationId xmlns:a16="http://schemas.microsoft.com/office/drawing/2014/main" id="{34FF8288-DE63-4385-8533-AC07EBE130D6}"/>
              </a:ext>
            </a:extLst>
          </p:cNvPr>
          <p:cNvSpPr>
            <a:spLocks noGrp="1"/>
          </p:cNvSpPr>
          <p:nvPr>
            <p:ph type="title"/>
          </p:nvPr>
        </p:nvSpPr>
        <p:spPr/>
        <p:txBody>
          <a:bodyPr>
            <a:normAutofit fontScale="90000"/>
          </a:bodyPr>
          <a:lstStyle/>
          <a:p>
            <a:r>
              <a:rPr lang="en-US"/>
              <a:t>Comparisons of MDA8 O3 timeseries in NY</a:t>
            </a:r>
          </a:p>
        </p:txBody>
      </p:sp>
      <p:pic>
        <p:nvPicPr>
          <p:cNvPr id="5" name="Content Placeholder 5">
            <a:extLst>
              <a:ext uri="{FF2B5EF4-FFF2-40B4-BE49-F238E27FC236}">
                <a16:creationId xmlns:a16="http://schemas.microsoft.com/office/drawing/2014/main" id="{70600CD0-25B6-4B20-817F-48B7C80FA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043" y="1592240"/>
            <a:ext cx="9180900" cy="2623114"/>
          </a:xfrm>
          <a:prstGeom prst="rect">
            <a:avLst/>
          </a:prstGeom>
        </p:spPr>
      </p:pic>
      <p:pic>
        <p:nvPicPr>
          <p:cNvPr id="6" name="Content Placeholder 7">
            <a:extLst>
              <a:ext uri="{FF2B5EF4-FFF2-40B4-BE49-F238E27FC236}">
                <a16:creationId xmlns:a16="http://schemas.microsoft.com/office/drawing/2014/main" id="{B81F096C-0B31-4743-841B-C0583CA41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043" y="4149960"/>
            <a:ext cx="9180900" cy="2623114"/>
          </a:xfrm>
          <a:prstGeom prst="rect">
            <a:avLst/>
          </a:prstGeom>
        </p:spPr>
      </p:pic>
    </p:spTree>
    <p:extLst>
      <p:ext uri="{BB962C8B-B14F-4D97-AF65-F5344CB8AC3E}">
        <p14:creationId xmlns:p14="http://schemas.microsoft.com/office/powerpoint/2010/main" val="2515453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B18514-990A-4F7A-9A5A-EA4C822CF33F}"/>
              </a:ext>
            </a:extLst>
          </p:cNvPr>
          <p:cNvSpPr>
            <a:spLocks noGrp="1"/>
          </p:cNvSpPr>
          <p:nvPr>
            <p:ph type="sldNum" sz="quarter" idx="12"/>
          </p:nvPr>
        </p:nvSpPr>
        <p:spPr/>
        <p:txBody>
          <a:bodyPr/>
          <a:lstStyle/>
          <a:p>
            <a:fld id="{61C894BD-DCE2-4A96-A9AF-225BBEAC2A40}" type="slidenum">
              <a:rPr lang="en-US" smtClean="0"/>
              <a:pPr/>
              <a:t>74</a:t>
            </a:fld>
            <a:endParaRPr lang="en-US"/>
          </a:p>
        </p:txBody>
      </p:sp>
      <p:sp>
        <p:nvSpPr>
          <p:cNvPr id="4" name="Title 3">
            <a:extLst>
              <a:ext uri="{FF2B5EF4-FFF2-40B4-BE49-F238E27FC236}">
                <a16:creationId xmlns:a16="http://schemas.microsoft.com/office/drawing/2014/main" id="{8CA3EA88-6AF3-4B56-93A3-C5E70D06BC55}"/>
              </a:ext>
            </a:extLst>
          </p:cNvPr>
          <p:cNvSpPr>
            <a:spLocks noGrp="1"/>
          </p:cNvSpPr>
          <p:nvPr>
            <p:ph type="title"/>
          </p:nvPr>
        </p:nvSpPr>
        <p:spPr/>
        <p:txBody>
          <a:bodyPr>
            <a:normAutofit fontScale="90000"/>
          </a:bodyPr>
          <a:lstStyle/>
          <a:p>
            <a:r>
              <a:rPr lang="en-US"/>
              <a:t>Comparisons of MDA8 O3 timeseries at United Avenue and Cook County Sites</a:t>
            </a:r>
          </a:p>
        </p:txBody>
      </p:sp>
      <p:pic>
        <p:nvPicPr>
          <p:cNvPr id="10" name="Content Placeholder 5">
            <a:extLst>
              <a:ext uri="{FF2B5EF4-FFF2-40B4-BE49-F238E27FC236}">
                <a16:creationId xmlns:a16="http://schemas.microsoft.com/office/drawing/2014/main" id="{09B61C62-F675-49A8-BE82-493065766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450" y="4153760"/>
            <a:ext cx="9167598" cy="2619314"/>
          </a:xfrm>
          <a:prstGeom prst="rect">
            <a:avLst/>
          </a:prstGeom>
        </p:spPr>
      </p:pic>
      <p:pic>
        <p:nvPicPr>
          <p:cNvPr id="7" name="Content Placeholder 6">
            <a:extLst>
              <a:ext uri="{FF2B5EF4-FFF2-40B4-BE49-F238E27FC236}">
                <a16:creationId xmlns:a16="http://schemas.microsoft.com/office/drawing/2014/main" id="{09A6001D-4605-4B31-A966-C1D760B108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1450" y="1552074"/>
            <a:ext cx="9167598" cy="2619314"/>
          </a:xfrm>
        </p:spPr>
      </p:pic>
    </p:spTree>
    <p:extLst>
      <p:ext uri="{BB962C8B-B14F-4D97-AF65-F5344CB8AC3E}">
        <p14:creationId xmlns:p14="http://schemas.microsoft.com/office/powerpoint/2010/main" val="812912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D503BA-CC68-4FCC-A954-36570305D7D4}"/>
              </a:ext>
            </a:extLst>
          </p:cNvPr>
          <p:cNvSpPr>
            <a:spLocks noGrp="1"/>
          </p:cNvSpPr>
          <p:nvPr>
            <p:ph type="sldNum" sz="quarter" idx="12"/>
          </p:nvPr>
        </p:nvSpPr>
        <p:spPr/>
        <p:txBody>
          <a:bodyPr/>
          <a:lstStyle/>
          <a:p>
            <a:fld id="{61C894BD-DCE2-4A96-A9AF-225BBEAC2A40}" type="slidenum">
              <a:rPr lang="en-US" smtClean="0"/>
              <a:pPr/>
              <a:t>75</a:t>
            </a:fld>
            <a:endParaRPr lang="en-US"/>
          </a:p>
        </p:txBody>
      </p:sp>
      <p:sp>
        <p:nvSpPr>
          <p:cNvPr id="4" name="Title 3">
            <a:extLst>
              <a:ext uri="{FF2B5EF4-FFF2-40B4-BE49-F238E27FC236}">
                <a16:creationId xmlns:a16="http://schemas.microsoft.com/office/drawing/2014/main" id="{ADA50A3B-10C1-402C-A27D-CD0F392CF0D0}"/>
              </a:ext>
            </a:extLst>
          </p:cNvPr>
          <p:cNvSpPr>
            <a:spLocks noGrp="1"/>
          </p:cNvSpPr>
          <p:nvPr>
            <p:ph type="title"/>
          </p:nvPr>
        </p:nvSpPr>
        <p:spPr/>
        <p:txBody>
          <a:bodyPr/>
          <a:lstStyle/>
          <a:p>
            <a:r>
              <a:rPr lang="en-US"/>
              <a:t>Conclusions</a:t>
            </a:r>
          </a:p>
        </p:txBody>
      </p:sp>
      <p:sp>
        <p:nvSpPr>
          <p:cNvPr id="7" name="Content Placeholder 6">
            <a:extLst>
              <a:ext uri="{FF2B5EF4-FFF2-40B4-BE49-F238E27FC236}">
                <a16:creationId xmlns:a16="http://schemas.microsoft.com/office/drawing/2014/main" id="{B9C29FA2-7F30-4DD2-AC2B-B98B42142EA1}"/>
              </a:ext>
            </a:extLst>
          </p:cNvPr>
          <p:cNvSpPr>
            <a:spLocks noGrp="1"/>
          </p:cNvSpPr>
          <p:nvPr>
            <p:ph idx="1"/>
          </p:nvPr>
        </p:nvSpPr>
        <p:spPr>
          <a:xfrm>
            <a:off x="609600" y="1255996"/>
            <a:ext cx="10972800" cy="5071867"/>
          </a:xfrm>
        </p:spPr>
        <p:txBody>
          <a:bodyPr>
            <a:normAutofit fontScale="85000" lnSpcReduction="20000"/>
          </a:bodyPr>
          <a:lstStyle/>
          <a:p>
            <a:pPr>
              <a:lnSpc>
                <a:spcPct val="120000"/>
              </a:lnSpc>
            </a:pPr>
            <a:r>
              <a:rPr lang="en-US"/>
              <a:t>Have done various CMAQ modeling simulations using both 2016ff and 2016fh platforms.</a:t>
            </a:r>
          </a:p>
          <a:p>
            <a:pPr>
              <a:lnSpc>
                <a:spcPct val="120000"/>
              </a:lnSpc>
            </a:pPr>
            <a:r>
              <a:rPr lang="en-US"/>
              <a:t>In this presentation, three modeling results were compared.</a:t>
            </a:r>
          </a:p>
          <a:p>
            <a:pPr>
              <a:lnSpc>
                <a:spcPct val="120000"/>
              </a:lnSpc>
            </a:pPr>
            <a:r>
              <a:rPr lang="en-US"/>
              <a:t>Comparison of MDA8 O3 based on the 2016ff (CMAQ v5.2.1) and 2016fh (CMAQ v5.3.1) modeling shows overall decrease in ozone prediction in the domain: relatively large decrease over the ocean possibly due to CMAQ v5.3.1 ocean chemistry, and small decrease over the land partially due to emissions change.</a:t>
            </a:r>
          </a:p>
          <a:p>
            <a:pPr>
              <a:lnSpc>
                <a:spcPct val="120000"/>
              </a:lnSpc>
            </a:pPr>
            <a:r>
              <a:rPr lang="en-US"/>
              <a:t>However, some coastal areas show increase in ozone prediction possibly due to the adjustment of CMV emissions in the 2016fh platform</a:t>
            </a:r>
          </a:p>
          <a:p>
            <a:pPr>
              <a:lnSpc>
                <a:spcPct val="120000"/>
              </a:lnSpc>
            </a:pPr>
            <a:r>
              <a:rPr lang="en-US"/>
              <a:t>On average, for the NAA areas examined, ozone was underpredicted in early months and overpredicted in later months. And ozone was underpredicted for observed MDA8 O3&gt;=60 ppb. </a:t>
            </a:r>
          </a:p>
          <a:p>
            <a:pPr>
              <a:lnSpc>
                <a:spcPct val="120000"/>
              </a:lnSpc>
            </a:pPr>
            <a:endParaRPr lang="en-US"/>
          </a:p>
        </p:txBody>
      </p:sp>
    </p:spTree>
    <p:extLst>
      <p:ext uri="{BB962C8B-B14F-4D97-AF65-F5344CB8AC3E}">
        <p14:creationId xmlns:p14="http://schemas.microsoft.com/office/powerpoint/2010/main" val="3455245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Regional haze application of the 2016v1 platform</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Tom Moore, Western Regional Air Partnership</a:t>
            </a:r>
          </a:p>
        </p:txBody>
      </p:sp>
    </p:spTree>
    <p:extLst>
      <p:ext uri="{BB962C8B-B14F-4D97-AF65-F5344CB8AC3E}">
        <p14:creationId xmlns:p14="http://schemas.microsoft.com/office/powerpoint/2010/main" val="3100081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A50ABF-6373-4C75-AFBC-DCBF41418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25" y="3589129"/>
            <a:ext cx="4602481" cy="2122671"/>
          </a:xfrm>
          <a:prstGeom prst="rect">
            <a:avLst/>
          </a:prstGeom>
        </p:spPr>
      </p:pic>
      <p:pic>
        <p:nvPicPr>
          <p:cNvPr id="8" name="Picture 7">
            <a:extLst>
              <a:ext uri="{FF2B5EF4-FFF2-40B4-BE49-F238E27FC236}">
                <a16:creationId xmlns:a16="http://schemas.microsoft.com/office/drawing/2014/main" id="{51D2B63B-4D5B-4844-826D-C9EA9CA80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067" y="1122893"/>
            <a:ext cx="4602480" cy="2122671"/>
          </a:xfrm>
          <a:prstGeom prst="rect">
            <a:avLst/>
          </a:prstGeom>
        </p:spPr>
      </p:pic>
      <p:sp>
        <p:nvSpPr>
          <p:cNvPr id="2" name="Title 1"/>
          <p:cNvSpPr>
            <a:spLocks noGrp="1"/>
          </p:cNvSpPr>
          <p:nvPr>
            <p:ph type="title"/>
          </p:nvPr>
        </p:nvSpPr>
        <p:spPr>
          <a:xfrm>
            <a:off x="0" y="200424"/>
            <a:ext cx="12192000" cy="600269"/>
          </a:xfrm>
          <a:solidFill>
            <a:schemeClr val="tx2">
              <a:lumMod val="20000"/>
              <a:lumOff val="80000"/>
            </a:schemeClr>
          </a:solidFill>
          <a:ln w="41275">
            <a:noFill/>
          </a:ln>
        </p:spPr>
        <p:txBody>
          <a:bodyPr>
            <a:normAutofit/>
          </a:bodyPr>
          <a:lstStyle/>
          <a:p>
            <a:r>
              <a:rPr lang="en-US" sz="2800">
                <a:latin typeface="Bahnschrift SemiBold" panose="020B0502040204020203" pitchFamily="34" charset="0"/>
              </a:rPr>
              <a:t>Lots of PM species variability at 100+ Class I areas in the western U.S.</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77</a:t>
            </a:fld>
            <a:endParaRPr lang="en-US"/>
          </a:p>
        </p:txBody>
      </p:sp>
      <p:pic>
        <p:nvPicPr>
          <p:cNvPr id="9" name="Picture 8">
            <a:extLst>
              <a:ext uri="{FF2B5EF4-FFF2-40B4-BE49-F238E27FC236}">
                <a16:creationId xmlns:a16="http://schemas.microsoft.com/office/drawing/2014/main" id="{BEB127BA-F965-4CDD-B8C7-9780561B66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25" y="1110016"/>
            <a:ext cx="4602480" cy="2122671"/>
          </a:xfrm>
          <a:prstGeom prst="rect">
            <a:avLst/>
          </a:prstGeom>
        </p:spPr>
      </p:pic>
      <p:pic>
        <p:nvPicPr>
          <p:cNvPr id="11" name="Picture 10">
            <a:extLst>
              <a:ext uri="{FF2B5EF4-FFF2-40B4-BE49-F238E27FC236}">
                <a16:creationId xmlns:a16="http://schemas.microsoft.com/office/drawing/2014/main" id="{B6BB2BB6-EBA5-4834-B43C-9C3C0C840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182" y="3589128"/>
            <a:ext cx="4602484" cy="2122671"/>
          </a:xfrm>
          <a:prstGeom prst="rect">
            <a:avLst/>
          </a:prstGeom>
        </p:spPr>
      </p:pic>
      <p:pic>
        <p:nvPicPr>
          <p:cNvPr id="3" name="Picture 2">
            <a:extLst>
              <a:ext uri="{FF2B5EF4-FFF2-40B4-BE49-F238E27FC236}">
                <a16:creationId xmlns:a16="http://schemas.microsoft.com/office/drawing/2014/main" id="{F5A793D5-4A0C-4090-B7F7-ECE4CDE693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1066" b="1155"/>
          <a:stretch/>
        </p:blipFill>
        <p:spPr>
          <a:xfrm>
            <a:off x="4777946" y="2310032"/>
            <a:ext cx="2636108" cy="2841906"/>
          </a:xfrm>
          <a:prstGeom prst="rect">
            <a:avLst/>
          </a:prstGeom>
        </p:spPr>
      </p:pic>
      <p:cxnSp>
        <p:nvCxnSpPr>
          <p:cNvPr id="5" name="Straight Arrow Connector 4">
            <a:extLst>
              <a:ext uri="{FF2B5EF4-FFF2-40B4-BE49-F238E27FC236}">
                <a16:creationId xmlns:a16="http://schemas.microsoft.com/office/drawing/2014/main" id="{3B47400A-BCC0-4BD8-9571-242594C23252}"/>
              </a:ext>
            </a:extLst>
          </p:cNvPr>
          <p:cNvCxnSpPr>
            <a:stCxn id="9" idx="3"/>
          </p:cNvCxnSpPr>
          <p:nvPr/>
        </p:nvCxnSpPr>
        <p:spPr>
          <a:xfrm>
            <a:off x="4742705" y="2171352"/>
            <a:ext cx="1229727" cy="851934"/>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7D3CCD1-AEBF-401A-86B0-921858715EC5}"/>
              </a:ext>
            </a:extLst>
          </p:cNvPr>
          <p:cNvCxnSpPr>
            <a:cxnSpLocks/>
          </p:cNvCxnSpPr>
          <p:nvPr/>
        </p:nvCxnSpPr>
        <p:spPr>
          <a:xfrm flipH="1">
            <a:off x="6868935" y="4498381"/>
            <a:ext cx="580359" cy="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953E0A7-7E34-4A10-AC6B-B550F2318EE4}"/>
              </a:ext>
            </a:extLst>
          </p:cNvPr>
          <p:cNvCxnSpPr>
            <a:cxnSpLocks/>
          </p:cNvCxnSpPr>
          <p:nvPr/>
        </p:nvCxnSpPr>
        <p:spPr>
          <a:xfrm flipV="1">
            <a:off x="4777946" y="4297013"/>
            <a:ext cx="744134" cy="109499"/>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D558B-8A1D-45E3-9CD4-79C5FA1A4117}"/>
              </a:ext>
            </a:extLst>
          </p:cNvPr>
          <p:cNvCxnSpPr>
            <a:cxnSpLocks/>
            <a:stCxn id="8" idx="1"/>
          </p:cNvCxnSpPr>
          <p:nvPr/>
        </p:nvCxnSpPr>
        <p:spPr>
          <a:xfrm flipH="1">
            <a:off x="6950661" y="2184229"/>
            <a:ext cx="583406" cy="48243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6D7ADE86-3763-45A9-8758-A07CD3A5EBA2}"/>
              </a:ext>
            </a:extLst>
          </p:cNvPr>
          <p:cNvSpPr>
            <a:spLocks noGrp="1"/>
          </p:cNvSpPr>
          <p:nvPr>
            <p:ph idx="1"/>
          </p:nvPr>
        </p:nvSpPr>
        <p:spPr>
          <a:xfrm>
            <a:off x="2971800" y="5881918"/>
            <a:ext cx="8924636" cy="752329"/>
          </a:xfrm>
        </p:spPr>
        <p:txBody>
          <a:bodyPr>
            <a:noAutofit/>
          </a:bodyPr>
          <a:lstStyle/>
          <a:p>
            <a:r>
              <a:rPr lang="en-US">
                <a:latin typeface="Bahnschrift SemiBold" panose="020B0502040204020203" pitchFamily="34" charset="0"/>
              </a:rPr>
              <a:t>Differences in magnitude, trends, species mix</a:t>
            </a:r>
          </a:p>
          <a:p>
            <a:endParaRPr lang="en-US">
              <a:latin typeface="Bahnschrift SemiBold" panose="020B0502040204020203" pitchFamily="34" charset="0"/>
            </a:endParaRPr>
          </a:p>
          <a:p>
            <a:endParaRPr lang="en-US">
              <a:latin typeface="Bahnschrift SemiBold" panose="020B0502040204020203" pitchFamily="34" charset="0"/>
            </a:endParaRPr>
          </a:p>
        </p:txBody>
      </p:sp>
    </p:spTree>
    <p:extLst>
      <p:ext uri="{BB962C8B-B14F-4D97-AF65-F5344CB8AC3E}">
        <p14:creationId xmlns:p14="http://schemas.microsoft.com/office/powerpoint/2010/main" val="20108131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78</a:t>
            </a:fld>
            <a:endParaRPr lang="en-US"/>
          </a:p>
        </p:txBody>
      </p:sp>
      <p:pic>
        <p:nvPicPr>
          <p:cNvPr id="2" name="Picture 1"/>
          <p:cNvPicPr>
            <a:picLocks noChangeAspect="1"/>
          </p:cNvPicPr>
          <p:nvPr/>
        </p:nvPicPr>
        <p:blipFill>
          <a:blip r:embed="rId2"/>
          <a:stretch>
            <a:fillRect/>
          </a:stretch>
        </p:blipFill>
        <p:spPr>
          <a:xfrm>
            <a:off x="304800" y="214312"/>
            <a:ext cx="11811000" cy="6643688"/>
          </a:xfrm>
          <a:prstGeom prst="rect">
            <a:avLst/>
          </a:prstGeom>
        </p:spPr>
      </p:pic>
    </p:spTree>
    <p:extLst>
      <p:ext uri="{BB962C8B-B14F-4D97-AF65-F5344CB8AC3E}">
        <p14:creationId xmlns:p14="http://schemas.microsoft.com/office/powerpoint/2010/main" val="13417855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26C80A6-E80D-4569-B8CE-242D35ED1331}"/>
              </a:ext>
            </a:extLst>
          </p:cNvPr>
          <p:cNvSpPr>
            <a:spLocks noGrp="1"/>
          </p:cNvSpPr>
          <p:nvPr>
            <p:ph type="title"/>
          </p:nvPr>
        </p:nvSpPr>
        <p:spPr>
          <a:xfrm>
            <a:off x="304800" y="340617"/>
            <a:ext cx="5609953" cy="748627"/>
          </a:xfrm>
        </p:spPr>
        <p:txBody>
          <a:bodyPr>
            <a:normAutofit fontScale="90000"/>
          </a:bodyPr>
          <a:lstStyle/>
          <a:p>
            <a:r>
              <a:rPr lang="en-GB" sz="2800"/>
              <a:t>Emission source sectors – moving from actual 2014 to Representative Baseline emissions</a:t>
            </a:r>
          </a:p>
        </p:txBody>
      </p:sp>
      <p:pic>
        <p:nvPicPr>
          <p:cNvPr id="11" name="Content Placeholder 10">
            <a:extLst>
              <a:ext uri="{FF2B5EF4-FFF2-40B4-BE49-F238E27FC236}">
                <a16:creationId xmlns:a16="http://schemas.microsoft.com/office/drawing/2014/main" id="{3C57B4B5-4F0C-4478-8444-88E26ACB214C}"/>
              </a:ext>
            </a:extLst>
          </p:cNvPr>
          <p:cNvPicPr>
            <a:picLocks noGrp="1" noChangeAspect="1"/>
          </p:cNvPicPr>
          <p:nvPr>
            <p:ph idx="12"/>
          </p:nvPr>
        </p:nvPicPr>
        <p:blipFill>
          <a:blip r:embed="rId2"/>
          <a:stretch>
            <a:fillRect/>
          </a:stretch>
        </p:blipFill>
        <p:spPr>
          <a:xfrm>
            <a:off x="6248400" y="86645"/>
            <a:ext cx="5284211" cy="6618955"/>
          </a:xfrm>
          <a:prstGeom prst="rect">
            <a:avLst/>
          </a:prstGeom>
        </p:spPr>
      </p:pic>
      <p:sp>
        <p:nvSpPr>
          <p:cNvPr id="7" name="Content Placeholder 6">
            <a:extLst>
              <a:ext uri="{FF2B5EF4-FFF2-40B4-BE49-F238E27FC236}">
                <a16:creationId xmlns:a16="http://schemas.microsoft.com/office/drawing/2014/main" id="{4B6629B5-A567-41F1-963A-9F85EA077DC7}"/>
              </a:ext>
            </a:extLst>
          </p:cNvPr>
          <p:cNvSpPr>
            <a:spLocks noGrp="1"/>
          </p:cNvSpPr>
          <p:nvPr>
            <p:ph sz="quarter" idx="16"/>
          </p:nvPr>
        </p:nvSpPr>
        <p:spPr>
          <a:xfrm>
            <a:off x="304800" y="1447799"/>
            <a:ext cx="5382514" cy="4724401"/>
          </a:xfrm>
        </p:spPr>
        <p:txBody>
          <a:bodyPr>
            <a:normAutofit fontScale="92500" lnSpcReduction="20000"/>
          </a:bodyPr>
          <a:lstStyle/>
          <a:p>
            <a:r>
              <a:rPr lang="en-GB"/>
              <a:t>Anthropogenic source sectors are different between 2014v2 and RepBase scenarios</a:t>
            </a:r>
          </a:p>
          <a:p>
            <a:pPr lvl="1"/>
            <a:r>
              <a:rPr lang="en-GB"/>
              <a:t>2014v2: 35 sectors</a:t>
            </a:r>
          </a:p>
          <a:p>
            <a:pPr lvl="1"/>
            <a:r>
              <a:rPr lang="en-GB"/>
              <a:t>RepBase: 40 sectors</a:t>
            </a:r>
          </a:p>
          <a:p>
            <a:pPr lvl="1"/>
            <a:r>
              <a:rPr lang="en-GB"/>
              <a:t>CA stand alone and mostly remain the same except new fixes in Road Dust emissions for RepBase.</a:t>
            </a:r>
          </a:p>
          <a:p>
            <a:r>
              <a:rPr lang="en-GB"/>
              <a:t>Natural sources:</a:t>
            </a:r>
          </a:p>
          <a:p>
            <a:pPr lvl="1"/>
            <a:r>
              <a:rPr lang="en-GB"/>
              <a:t>Fires: WRAP Fires; Different between 2014 actual fires vs. RepBase fires</a:t>
            </a:r>
          </a:p>
          <a:p>
            <a:pPr lvl="1"/>
            <a:r>
              <a:rPr lang="en-GB"/>
              <a:t>Others (including MEGAN, LNOx, SeaSalt, and WBD): same between 2014v2 and RepBase</a:t>
            </a:r>
          </a:p>
          <a:p>
            <a:pPr marL="395921" lvl="1" indent="0">
              <a:buNone/>
            </a:pPr>
            <a:endParaRPr lang="en-GB"/>
          </a:p>
        </p:txBody>
      </p:sp>
      <p:sp>
        <p:nvSpPr>
          <p:cNvPr id="2" name="Slide Number Placeholder 1">
            <a:extLst>
              <a:ext uri="{FF2B5EF4-FFF2-40B4-BE49-F238E27FC236}">
                <a16:creationId xmlns:a16="http://schemas.microsoft.com/office/drawing/2014/main" id="{ECE03061-C130-4B1A-A8B0-D9137C4F6AF6}"/>
              </a:ext>
            </a:extLst>
          </p:cNvPr>
          <p:cNvSpPr>
            <a:spLocks noGrp="1"/>
          </p:cNvSpPr>
          <p:nvPr>
            <p:ph type="sldNum" sz="quarter" idx="10"/>
          </p:nvPr>
        </p:nvSpPr>
        <p:spPr/>
        <p:txBody>
          <a:bodyPr/>
          <a:lstStyle/>
          <a:p>
            <a:fld id="{31421AFA-3AE7-4CEA-BC9B-447859BED57B}" type="slidenum">
              <a:rPr lang="en-GB" smtClean="0"/>
              <a:pPr/>
              <a:t>79</a:t>
            </a:fld>
            <a:endParaRPr lang="en-GB"/>
          </a:p>
        </p:txBody>
      </p:sp>
    </p:spTree>
    <p:extLst>
      <p:ext uri="{BB962C8B-B14F-4D97-AF65-F5344CB8AC3E}">
        <p14:creationId xmlns:p14="http://schemas.microsoft.com/office/powerpoint/2010/main" val="72103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6201"/>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Requesting Modeling Platform Data from the IWDW   </a:t>
            </a:r>
            <a:r>
              <a:rPr lang="en-US" sz="1400" b="1" i="1">
                <a:solidFill>
                  <a:schemeClr val="accent1">
                    <a:lumMod val="75000"/>
                  </a:schemeClr>
                </a:solidFill>
                <a:latin typeface="Times New Roman" panose="02020603050405020304" pitchFamily="18" charset="0"/>
                <a:cs typeface="Times New Roman" panose="02020603050405020304" pitchFamily="18" charset="0"/>
              </a:rPr>
              <a:t>(…continued)</a:t>
            </a:r>
          </a:p>
        </p:txBody>
      </p:sp>
      <p:pic>
        <p:nvPicPr>
          <p:cNvPr id="2" name="Picture 1">
            <a:extLst>
              <a:ext uri="{FF2B5EF4-FFF2-40B4-BE49-F238E27FC236}">
                <a16:creationId xmlns:a16="http://schemas.microsoft.com/office/drawing/2014/main" id="{5A65978C-16E0-4B89-90C3-7E065B7E8358}"/>
              </a:ext>
            </a:extLst>
          </p:cNvPr>
          <p:cNvPicPr>
            <a:picLocks noChangeAspect="1"/>
          </p:cNvPicPr>
          <p:nvPr/>
        </p:nvPicPr>
        <p:blipFill>
          <a:blip r:embed="rId2"/>
          <a:stretch>
            <a:fillRect/>
          </a:stretch>
        </p:blipFill>
        <p:spPr>
          <a:xfrm>
            <a:off x="1904999" y="901910"/>
            <a:ext cx="9008379" cy="2884974"/>
          </a:xfrm>
          <a:prstGeom prst="rect">
            <a:avLst/>
          </a:prstGeom>
        </p:spPr>
      </p:pic>
      <p:sp>
        <p:nvSpPr>
          <p:cNvPr id="7" name="Speech Bubble: Rectangle with Corners Rounded 6">
            <a:extLst>
              <a:ext uri="{FF2B5EF4-FFF2-40B4-BE49-F238E27FC236}">
                <a16:creationId xmlns:a16="http://schemas.microsoft.com/office/drawing/2014/main" id="{2E43897E-43AB-4C11-99C2-6A0D1FED55D0}"/>
              </a:ext>
            </a:extLst>
          </p:cNvPr>
          <p:cNvSpPr/>
          <p:nvPr/>
        </p:nvSpPr>
        <p:spPr>
          <a:xfrm>
            <a:off x="4419600" y="3829173"/>
            <a:ext cx="2362200" cy="470830"/>
          </a:xfrm>
          <a:prstGeom prst="wedgeRoundRectCallout">
            <a:avLst>
              <a:gd name="adj1" fmla="val -69083"/>
              <a:gd name="adj2" fmla="val -13772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400">
                <a:solidFill>
                  <a:prstClr val="black">
                    <a:lumMod val="85000"/>
                    <a:lumOff val="15000"/>
                  </a:prstClr>
                </a:solidFill>
                <a:latin typeface="Calibri"/>
              </a:rPr>
              <a:t>Accept our basic “data use” agreement</a:t>
            </a:r>
          </a:p>
        </p:txBody>
      </p:sp>
      <p:pic>
        <p:nvPicPr>
          <p:cNvPr id="3" name="Picture 2">
            <a:extLst>
              <a:ext uri="{FF2B5EF4-FFF2-40B4-BE49-F238E27FC236}">
                <a16:creationId xmlns:a16="http://schemas.microsoft.com/office/drawing/2014/main" id="{65693178-B5CF-44D6-ACB4-33176E78C08C}"/>
              </a:ext>
            </a:extLst>
          </p:cNvPr>
          <p:cNvPicPr>
            <a:picLocks noChangeAspect="1"/>
          </p:cNvPicPr>
          <p:nvPr/>
        </p:nvPicPr>
        <p:blipFill>
          <a:blip r:embed="rId3"/>
          <a:stretch>
            <a:fillRect/>
          </a:stretch>
        </p:blipFill>
        <p:spPr>
          <a:xfrm>
            <a:off x="1904999" y="4343400"/>
            <a:ext cx="9033651" cy="1703379"/>
          </a:xfrm>
          <a:prstGeom prst="rect">
            <a:avLst/>
          </a:prstGeom>
        </p:spPr>
      </p:pic>
      <p:sp>
        <p:nvSpPr>
          <p:cNvPr id="8" name="Speech Bubble: Rectangle with Corners Rounded 7">
            <a:extLst>
              <a:ext uri="{FF2B5EF4-FFF2-40B4-BE49-F238E27FC236}">
                <a16:creationId xmlns:a16="http://schemas.microsoft.com/office/drawing/2014/main" id="{CA2120A3-7B89-4F00-B22E-74C4DE09D159}"/>
              </a:ext>
            </a:extLst>
          </p:cNvPr>
          <p:cNvSpPr/>
          <p:nvPr/>
        </p:nvSpPr>
        <p:spPr>
          <a:xfrm>
            <a:off x="3505200" y="6090176"/>
            <a:ext cx="1371600" cy="513119"/>
          </a:xfrm>
          <a:prstGeom prst="wedgeRoundRectCallout">
            <a:avLst>
              <a:gd name="adj1" fmla="val -69083"/>
              <a:gd name="adj2" fmla="val -13772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400">
                <a:solidFill>
                  <a:prstClr val="black">
                    <a:lumMod val="85000"/>
                    <a:lumOff val="15000"/>
                  </a:prstClr>
                </a:solidFill>
                <a:latin typeface="Calibri"/>
              </a:rPr>
              <a:t>Submit your request</a:t>
            </a:r>
          </a:p>
        </p:txBody>
      </p:sp>
    </p:spTree>
    <p:extLst>
      <p:ext uri="{BB962C8B-B14F-4D97-AF65-F5344CB8AC3E}">
        <p14:creationId xmlns:p14="http://schemas.microsoft.com/office/powerpoint/2010/main" val="2275927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DF38-C2A6-4729-85BE-2647494D4F76}"/>
              </a:ext>
            </a:extLst>
          </p:cNvPr>
          <p:cNvSpPr>
            <a:spLocks noGrp="1"/>
          </p:cNvSpPr>
          <p:nvPr>
            <p:ph type="title"/>
          </p:nvPr>
        </p:nvSpPr>
        <p:spPr>
          <a:xfrm>
            <a:off x="152400" y="152400"/>
            <a:ext cx="11811000" cy="403557"/>
          </a:xfrm>
        </p:spPr>
        <p:txBody>
          <a:bodyPr>
            <a:noAutofit/>
          </a:bodyPr>
          <a:lstStyle/>
          <a:p>
            <a:pPr algn="ctr"/>
            <a:r>
              <a:rPr lang="en-GB" sz="2600"/>
              <a:t>Representative baseline and 2028 On The Books scenarios’ data sources</a:t>
            </a:r>
          </a:p>
        </p:txBody>
      </p:sp>
      <p:pic>
        <p:nvPicPr>
          <p:cNvPr id="2049" name="Picture 1" descr="Machine generated alternative text:&#10;Table 1. Source of emissions for the 12-km 12WUS2 domain and the WRAP current &#10;Representative Baseline (RepBase) and 20280TBa emission scenarios. &#10;Source Sector &#10;California All Sectors 12WUS2 &#10;WRAP Fossil EGU w/ CEM &#10;WRAP Fossil EGU w/o CEM &#10;WRAP Non-Fossil EGU &#10;Non-WRAP EGU &#10;WRAP states &#10;WRAP other states &#10;non-WRAP states &#10;WRAP Non-EGU point2 &#10;Non-WRAP non-EGU Point &#10;on-Road Mobile 12WUS2 &#10;on-Road Mobile 36US &#10;Non-Road 12WUS2 &#10;Non-Road non-WRAP 36US &#10;other (Non-point) 12WUS2 &#10;Can/Mex/Offshore 12WlJS2 &#10;Fires (WF, Rx, &#10;Natural (Bio, etc.) &#10;Boundary Conditions (BCS) &#10;RepBase &#10;CARB-2014v2 &#10;WRAP-RB-EGU &#10;WRAP-RB-EGU &#10;EPA-2016v1 &#10;EPA-2016v1 &#10;WRAP-RB-O&amp;G &#10;EPA-2016v1 &#10;EPA-2016v1 &#10;WRAP-2014v2 &#10;EPA-2016v1 &#10;WRAP-2014v2 &#10;-2016v14 &#10;-2016v1 &#10;-2016v1 &#10;-2016v1 &#10;-2016v1 &#10;WRAP-RB-Fires &#10;WRAP-2014v2 &#10;WRAP-2014-GEOS5 &#10;2028 OTB &#10;CARB-2028 &#10;WRAP-2028-EGU &#10;WRAP-2028-EGU &#10;EPA-2028v1 &#10;EPA-2028v1 &#10;WRAP-2028-O&amp;G &#10;EPA-2028v1 &#10;EPA-2028v1 &#10;EPA-2028v1 &#10;EPA-2028v1 &#10;-Mobile &#10;WRAP-2028 &#10;EPA-2028v14 &#10;-Mobile &#10;WRAP-2028 &#10;EPA-2028v1 &#10;EPA-2028v1 &#10;EPA-2028v1 &#10;WRAP-RB-Fires3 &#10;WRAP-2014v2 &#10;WRAP-2014-GEOS5 &#10;2028 SMOKE Required &#10;Yes-UNC (T4.1) &#10;Yes-Rambo&quot; (T4.2) &#10;Yes-Rambo&quot; (T4.2) &#10;Yes-Rambo&quot; (T4.2) &#10;No (EPA Platform) &#10;Yes-UNC (T4.3) &#10;Yes-UNC (T4.3) &#10;Yes-UNC (T4.3) &#10;Yes-Rambo&quot; &#10;Yes-Rambo&quot; &#10;No (WRAP MS study) &#10;No (EPA Platform) &#10;No (WRAP MS study) &#10;Yes-UNC (T4.5) &#10;Yes-UNC (T4.6) &#10;No (already processed) &#10;No (2014v2) &#10;Hold BCS Constant? &#10;2. &#10;3. &#10;WRAP-EB-EGU and WRAP-2028-EGU has updates from WRAP states. &#10;WRAP-2014v2 Non-EGU Point has updates from WRAP states &#10;A second 20180TBb run will be made using 2014v2 actual fires ">
            <a:extLst>
              <a:ext uri="{FF2B5EF4-FFF2-40B4-BE49-F238E27FC236}">
                <a16:creationId xmlns:a16="http://schemas.microsoft.com/office/drawing/2014/main" id="{2DA5F8D1-1662-4965-9B37-7336D8DB9F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514826"/>
            <a:ext cx="7542031" cy="627147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512B267-4394-4052-A264-141FDCEC14AF}"/>
              </a:ext>
            </a:extLst>
          </p:cNvPr>
          <p:cNvSpPr>
            <a:spLocks noGrp="1"/>
          </p:cNvSpPr>
          <p:nvPr>
            <p:ph type="sldNum" sz="quarter" idx="10"/>
          </p:nvPr>
        </p:nvSpPr>
        <p:spPr/>
        <p:txBody>
          <a:bodyPr/>
          <a:lstStyle/>
          <a:p>
            <a:fld id="{31421AFA-3AE7-4CEA-BC9B-447859BED57B}" type="slidenum">
              <a:rPr lang="en-GB" smtClean="0"/>
              <a:pPr/>
              <a:t>80</a:t>
            </a:fld>
            <a:endParaRPr lang="en-GB"/>
          </a:p>
        </p:txBody>
      </p:sp>
    </p:spTree>
    <p:extLst>
      <p:ext uri="{BB962C8B-B14F-4D97-AF65-F5344CB8AC3E}">
        <p14:creationId xmlns:p14="http://schemas.microsoft.com/office/powerpoint/2010/main" val="3721545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Layer>
                </a14:imgProps>
              </a:ext>
            </a:extLst>
          </a:blip>
          <a:stretch>
            <a:fillRect/>
          </a:stretch>
        </p:blipFill>
        <p:spPr>
          <a:xfrm>
            <a:off x="533400" y="300038"/>
            <a:ext cx="11252198" cy="6329362"/>
          </a:xfrm>
          <a:prstGeom prst="rect">
            <a:avLst/>
          </a:prstGeom>
        </p:spPr>
      </p:pic>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81</a:t>
            </a:fld>
            <a:endParaRPr lang="en-US"/>
          </a:p>
        </p:txBody>
      </p:sp>
    </p:spTree>
    <p:extLst>
      <p:ext uri="{BB962C8B-B14F-4D97-AF65-F5344CB8AC3E}">
        <p14:creationId xmlns:p14="http://schemas.microsoft.com/office/powerpoint/2010/main" val="18598176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Developing ‘weight of evidence’ with model analyses</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82</a:t>
            </a:fld>
            <a:endParaRPr lang="en-US"/>
          </a:p>
        </p:txBody>
      </p:sp>
      <p:sp>
        <p:nvSpPr>
          <p:cNvPr id="12" name="Content Placeholder 2">
            <a:extLst>
              <a:ext uri="{FF2B5EF4-FFF2-40B4-BE49-F238E27FC236}">
                <a16:creationId xmlns:a16="http://schemas.microsoft.com/office/drawing/2014/main" id="{EF6100F5-422E-4A9D-B4A1-3CF3B8945221}"/>
              </a:ext>
            </a:extLst>
          </p:cNvPr>
          <p:cNvSpPr>
            <a:spLocks noGrp="1"/>
          </p:cNvSpPr>
          <p:nvPr>
            <p:ph idx="1"/>
          </p:nvPr>
        </p:nvSpPr>
        <p:spPr>
          <a:xfrm>
            <a:off x="334431" y="1259023"/>
            <a:ext cx="6675962" cy="5353713"/>
          </a:xfrm>
        </p:spPr>
        <p:txBody>
          <a:bodyPr>
            <a:noAutofit/>
          </a:bodyPr>
          <a:lstStyle/>
          <a:p>
            <a:r>
              <a:rPr lang="en-US">
                <a:latin typeface="Bahnschrift SemiBold" panose="020B0502040204020203" pitchFamily="34" charset="0"/>
              </a:rPr>
              <a:t>Future visibility projection</a:t>
            </a:r>
          </a:p>
          <a:p>
            <a:pPr lvl="1"/>
            <a:r>
              <a:rPr lang="en-US">
                <a:latin typeface="Bahnschrift SemiBold" panose="020B0502040204020203" pitchFamily="34" charset="0"/>
              </a:rPr>
              <a:t>What does haze respond to changes in future emissions? </a:t>
            </a:r>
          </a:p>
          <a:p>
            <a:r>
              <a:rPr lang="en-US">
                <a:latin typeface="Bahnschrift SemiBold" panose="020B0502040204020203" pitchFamily="34" charset="0"/>
              </a:rPr>
              <a:t>Source apportionment</a:t>
            </a:r>
          </a:p>
          <a:p>
            <a:pPr lvl="1"/>
            <a:r>
              <a:rPr lang="en-US">
                <a:latin typeface="Bahnschrift SemiBold" panose="020B0502040204020203" pitchFamily="34" charset="0"/>
              </a:rPr>
              <a:t>Which states and sectors are contributing to haze?</a:t>
            </a:r>
          </a:p>
          <a:p>
            <a:pPr lvl="1"/>
            <a:r>
              <a:rPr lang="en-US">
                <a:latin typeface="Bahnschrift SemiBold" panose="020B0502040204020203" pitchFamily="34" charset="0"/>
              </a:rPr>
              <a:t>What is the contribution from prescribed wildland fires and international sources?</a:t>
            </a:r>
          </a:p>
          <a:p>
            <a:r>
              <a:rPr lang="en-US">
                <a:latin typeface="Bahnschrift SemiBold" panose="020B0502040204020203" pitchFamily="34" charset="0"/>
              </a:rPr>
              <a:t>Area of influence / weighted emissions potential (AOI/WEP)</a:t>
            </a:r>
          </a:p>
          <a:p>
            <a:pPr lvl="1"/>
            <a:r>
              <a:rPr lang="en-US">
                <a:latin typeface="Bahnschrift SemiBold" panose="020B0502040204020203" pitchFamily="34" charset="0"/>
              </a:rPr>
              <a:t>Which significant emission sources are upwind?</a:t>
            </a:r>
          </a:p>
          <a:p>
            <a:endParaRPr lang="en-US">
              <a:latin typeface="Bahnschrift SemiBold" panose="020B0502040204020203" pitchFamily="34" charset="0"/>
            </a:endParaRPr>
          </a:p>
          <a:p>
            <a:pPr lvl="1"/>
            <a:endParaRPr lang="en-US">
              <a:latin typeface="Bahnschrift SemiBold" panose="020B0502040204020203" pitchFamily="34" charset="0"/>
            </a:endParaRPr>
          </a:p>
          <a:p>
            <a:endParaRPr lang="en-US">
              <a:latin typeface="Bahnschrift SemiBold" panose="020B0502040204020203" pitchFamily="34" charset="0"/>
            </a:endParaRPr>
          </a:p>
          <a:p>
            <a:endParaRPr lang="en-US">
              <a:latin typeface="Bahnschrift SemiBold" panose="020B0502040204020203" pitchFamily="34" charset="0"/>
            </a:endParaRPr>
          </a:p>
        </p:txBody>
      </p:sp>
      <p:pic>
        <p:nvPicPr>
          <p:cNvPr id="3" name="Picture 2">
            <a:extLst>
              <a:ext uri="{FF2B5EF4-FFF2-40B4-BE49-F238E27FC236}">
                <a16:creationId xmlns:a16="http://schemas.microsoft.com/office/drawing/2014/main" id="{1AC641E2-20FA-401D-9B8C-DCCE05E40B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3010" y="1257996"/>
            <a:ext cx="4646951" cy="5059181"/>
          </a:xfrm>
          <a:prstGeom prst="rect">
            <a:avLst/>
          </a:prstGeom>
        </p:spPr>
      </p:pic>
      <p:sp>
        <p:nvSpPr>
          <p:cNvPr id="4" name="TextBox 3">
            <a:extLst>
              <a:ext uri="{FF2B5EF4-FFF2-40B4-BE49-F238E27FC236}">
                <a16:creationId xmlns:a16="http://schemas.microsoft.com/office/drawing/2014/main" id="{5AE7ADFB-6092-4293-A4AA-413BD7CA4E07}"/>
              </a:ext>
            </a:extLst>
          </p:cNvPr>
          <p:cNvSpPr txBox="1"/>
          <p:nvPr/>
        </p:nvSpPr>
        <p:spPr>
          <a:xfrm rot="17188563">
            <a:off x="6333346" y="3561709"/>
            <a:ext cx="2810656" cy="338554"/>
          </a:xfrm>
          <a:prstGeom prst="rect">
            <a:avLst/>
          </a:prstGeom>
          <a:noFill/>
        </p:spPr>
        <p:txBody>
          <a:bodyPr wrap="square" rtlCol="0">
            <a:spAutoFit/>
          </a:bodyPr>
          <a:lstStyle/>
          <a:p>
            <a:r>
              <a:rPr lang="en-US" sz="1600">
                <a:latin typeface="Gill Sans Ultra Bold Condensed" panose="020B0A06020104020203" pitchFamily="34" charset="0"/>
              </a:rPr>
              <a:t>Future visibility projection</a:t>
            </a:r>
          </a:p>
        </p:txBody>
      </p:sp>
      <p:sp>
        <p:nvSpPr>
          <p:cNvPr id="7" name="TextBox 6">
            <a:extLst>
              <a:ext uri="{FF2B5EF4-FFF2-40B4-BE49-F238E27FC236}">
                <a16:creationId xmlns:a16="http://schemas.microsoft.com/office/drawing/2014/main" id="{4AA1E5C2-8327-4110-84E3-814BE599E1CE}"/>
              </a:ext>
            </a:extLst>
          </p:cNvPr>
          <p:cNvSpPr txBox="1"/>
          <p:nvPr/>
        </p:nvSpPr>
        <p:spPr>
          <a:xfrm rot="5400000">
            <a:off x="7950883" y="4204587"/>
            <a:ext cx="2416213" cy="338554"/>
          </a:xfrm>
          <a:prstGeom prst="rect">
            <a:avLst/>
          </a:prstGeom>
          <a:noFill/>
        </p:spPr>
        <p:txBody>
          <a:bodyPr wrap="square" rtlCol="0">
            <a:spAutoFit/>
          </a:bodyPr>
          <a:lstStyle/>
          <a:p>
            <a:r>
              <a:rPr lang="en-US" sz="1600">
                <a:latin typeface="Gill Sans Ultra Bold Condensed" panose="020B0A06020104020203" pitchFamily="34" charset="0"/>
              </a:rPr>
              <a:t>Source apportionment</a:t>
            </a:r>
          </a:p>
        </p:txBody>
      </p:sp>
      <p:sp>
        <p:nvSpPr>
          <p:cNvPr id="8" name="TextBox 7">
            <a:extLst>
              <a:ext uri="{FF2B5EF4-FFF2-40B4-BE49-F238E27FC236}">
                <a16:creationId xmlns:a16="http://schemas.microsoft.com/office/drawing/2014/main" id="{4EA5E283-A4D3-4AB4-919D-CB45DC56914A}"/>
              </a:ext>
            </a:extLst>
          </p:cNvPr>
          <p:cNvSpPr txBox="1"/>
          <p:nvPr/>
        </p:nvSpPr>
        <p:spPr>
          <a:xfrm rot="4354903">
            <a:off x="9910755" y="3766603"/>
            <a:ext cx="1354092" cy="338554"/>
          </a:xfrm>
          <a:prstGeom prst="rect">
            <a:avLst/>
          </a:prstGeom>
          <a:noFill/>
        </p:spPr>
        <p:txBody>
          <a:bodyPr wrap="square" rtlCol="0">
            <a:spAutoFit/>
          </a:bodyPr>
          <a:lstStyle/>
          <a:p>
            <a:r>
              <a:rPr lang="en-US" sz="1600">
                <a:latin typeface="Gill Sans Ultra Bold Condensed" panose="020B0A06020104020203" pitchFamily="34" charset="0"/>
              </a:rPr>
              <a:t>AOI / WEP</a:t>
            </a:r>
          </a:p>
        </p:txBody>
      </p:sp>
      <p:sp>
        <p:nvSpPr>
          <p:cNvPr id="9" name="TextBox 8">
            <a:extLst>
              <a:ext uri="{FF2B5EF4-FFF2-40B4-BE49-F238E27FC236}">
                <a16:creationId xmlns:a16="http://schemas.microsoft.com/office/drawing/2014/main" id="{27F10C5D-732B-44C5-9F88-780ACA0E0A2A}"/>
              </a:ext>
            </a:extLst>
          </p:cNvPr>
          <p:cNvSpPr txBox="1"/>
          <p:nvPr/>
        </p:nvSpPr>
        <p:spPr>
          <a:xfrm>
            <a:off x="8215850" y="1490109"/>
            <a:ext cx="1886277" cy="584775"/>
          </a:xfrm>
          <a:prstGeom prst="rect">
            <a:avLst/>
          </a:prstGeom>
          <a:noFill/>
        </p:spPr>
        <p:txBody>
          <a:bodyPr wrap="square" rtlCol="0">
            <a:spAutoFit/>
          </a:bodyPr>
          <a:lstStyle/>
          <a:p>
            <a:r>
              <a:rPr lang="en-US" sz="1600">
                <a:latin typeface="Gill Sans Ultra Bold Condensed" panose="020B0A06020104020203" pitchFamily="34" charset="0"/>
              </a:rPr>
              <a:t>Weight of evidence for developing RPG</a:t>
            </a:r>
          </a:p>
        </p:txBody>
      </p:sp>
    </p:spTree>
    <p:extLst>
      <p:ext uri="{BB962C8B-B14F-4D97-AF65-F5344CB8AC3E}">
        <p14:creationId xmlns:p14="http://schemas.microsoft.com/office/powerpoint/2010/main" val="104477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933C8D-5576-486E-A163-626A6E0F9A55}"/>
              </a:ext>
            </a:extLst>
          </p:cNvPr>
          <p:cNvPicPr>
            <a:picLocks noChangeAspect="1"/>
          </p:cNvPicPr>
          <p:nvPr/>
        </p:nvPicPr>
        <p:blipFill>
          <a:blip r:embed="rId3"/>
          <a:stretch>
            <a:fillRect/>
          </a:stretch>
        </p:blipFill>
        <p:spPr>
          <a:xfrm>
            <a:off x="3404785" y="1195473"/>
            <a:ext cx="7181602" cy="5399403"/>
          </a:xfrm>
          <a:prstGeom prst="rect">
            <a:avLst/>
          </a:prstGeom>
        </p:spPr>
      </p:pic>
      <p:sp>
        <p:nvSpPr>
          <p:cNvPr id="2" name="Title 1"/>
          <p:cNvSpPr>
            <a:spLocks noGrp="1"/>
          </p:cNvSpPr>
          <p:nvPr>
            <p:ph type="title"/>
          </p:nvPr>
        </p:nvSpPr>
        <p:spPr>
          <a:xfrm>
            <a:off x="0" y="264873"/>
            <a:ext cx="12192000" cy="563140"/>
          </a:xfrm>
          <a:solidFill>
            <a:schemeClr val="tx2">
              <a:lumMod val="20000"/>
              <a:lumOff val="80000"/>
            </a:schemeClr>
          </a:solidFill>
          <a:ln w="41275">
            <a:noFill/>
          </a:ln>
        </p:spPr>
        <p:txBody>
          <a:bodyPr>
            <a:normAutofit/>
          </a:bodyPr>
          <a:lstStyle/>
          <a:p>
            <a:pPr algn="ctr"/>
            <a:r>
              <a:rPr lang="en-US" sz="2800">
                <a:latin typeface="Bahnschrift SemiBold" panose="020B0502040204020203" pitchFamily="34" charset="0"/>
              </a:rPr>
              <a:t>2028 most impaired and clearest projections w/ IMPROVE data trend</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83</a:t>
            </a:fld>
            <a:endParaRPr lang="en-US"/>
          </a:p>
        </p:txBody>
      </p:sp>
      <p:cxnSp>
        <p:nvCxnSpPr>
          <p:cNvPr id="23" name="Straight Arrow Connector 22">
            <a:extLst>
              <a:ext uri="{FF2B5EF4-FFF2-40B4-BE49-F238E27FC236}">
                <a16:creationId xmlns:a16="http://schemas.microsoft.com/office/drawing/2014/main" id="{C9478966-9B16-4F3A-A062-46033073FF47}"/>
              </a:ext>
            </a:extLst>
          </p:cNvPr>
          <p:cNvCxnSpPr>
            <a:cxnSpLocks/>
            <a:stCxn id="3" idx="3"/>
          </p:cNvCxnSpPr>
          <p:nvPr/>
        </p:nvCxnSpPr>
        <p:spPr>
          <a:xfrm flipV="1">
            <a:off x="3200400" y="1456084"/>
            <a:ext cx="1434112" cy="465075"/>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51B7F8-FF59-4C26-AF9B-2403A50D93C1}"/>
              </a:ext>
            </a:extLst>
          </p:cNvPr>
          <p:cNvCxnSpPr>
            <a:cxnSpLocks/>
          </p:cNvCxnSpPr>
          <p:nvPr/>
        </p:nvCxnSpPr>
        <p:spPr>
          <a:xfrm>
            <a:off x="3195484" y="3733800"/>
            <a:ext cx="1541481" cy="71538"/>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63743E-FE96-471E-927E-389275979641}"/>
              </a:ext>
            </a:extLst>
          </p:cNvPr>
          <p:cNvCxnSpPr>
            <a:cxnSpLocks/>
          </p:cNvCxnSpPr>
          <p:nvPr/>
        </p:nvCxnSpPr>
        <p:spPr>
          <a:xfrm flipV="1">
            <a:off x="3195484" y="4530394"/>
            <a:ext cx="2722446" cy="651206"/>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AC2F12-7720-4E0E-915D-EDC738E8A2C9}"/>
              </a:ext>
            </a:extLst>
          </p:cNvPr>
          <p:cNvCxnSpPr>
            <a:cxnSpLocks/>
          </p:cNvCxnSpPr>
          <p:nvPr/>
        </p:nvCxnSpPr>
        <p:spPr>
          <a:xfrm flipH="1">
            <a:off x="7658675" y="2016428"/>
            <a:ext cx="1104325" cy="232583"/>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EB134A7-94B7-4A03-B29D-9F4727177193}"/>
              </a:ext>
            </a:extLst>
          </p:cNvPr>
          <p:cNvCxnSpPr>
            <a:cxnSpLocks/>
          </p:cNvCxnSpPr>
          <p:nvPr/>
        </p:nvCxnSpPr>
        <p:spPr>
          <a:xfrm flipH="1" flipV="1">
            <a:off x="6525397" y="2613847"/>
            <a:ext cx="2280062" cy="1033544"/>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AF4169-5CAE-4BF5-A6B7-4AC132BDC5E2}"/>
              </a:ext>
            </a:extLst>
          </p:cNvPr>
          <p:cNvCxnSpPr>
            <a:cxnSpLocks/>
          </p:cNvCxnSpPr>
          <p:nvPr/>
        </p:nvCxnSpPr>
        <p:spPr>
          <a:xfrm flipH="1" flipV="1">
            <a:off x="6431087" y="4014852"/>
            <a:ext cx="2446589" cy="1547748"/>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256101" y="1003684"/>
            <a:ext cx="2944299" cy="1834950"/>
          </a:xfrm>
          <a:prstGeom prst="rect">
            <a:avLst/>
          </a:prstGeom>
        </p:spPr>
      </p:pic>
      <p:pic>
        <p:nvPicPr>
          <p:cNvPr id="4" name="Picture 3"/>
          <p:cNvPicPr>
            <a:picLocks noChangeAspect="1"/>
          </p:cNvPicPr>
          <p:nvPr/>
        </p:nvPicPr>
        <p:blipFill>
          <a:blip r:embed="rId5"/>
          <a:stretch>
            <a:fillRect/>
          </a:stretch>
        </p:blipFill>
        <p:spPr>
          <a:xfrm>
            <a:off x="207846" y="3031196"/>
            <a:ext cx="2961394" cy="1845604"/>
          </a:xfrm>
          <a:prstGeom prst="rect">
            <a:avLst/>
          </a:prstGeom>
        </p:spPr>
      </p:pic>
      <p:pic>
        <p:nvPicPr>
          <p:cNvPr id="8" name="Picture 7"/>
          <p:cNvPicPr>
            <a:picLocks noChangeAspect="1"/>
          </p:cNvPicPr>
          <p:nvPr/>
        </p:nvPicPr>
        <p:blipFill>
          <a:blip r:embed="rId6"/>
          <a:stretch>
            <a:fillRect/>
          </a:stretch>
        </p:blipFill>
        <p:spPr>
          <a:xfrm>
            <a:off x="381000" y="5033422"/>
            <a:ext cx="2814484" cy="1699829"/>
          </a:xfrm>
          <a:prstGeom prst="rect">
            <a:avLst/>
          </a:prstGeom>
        </p:spPr>
      </p:pic>
      <p:pic>
        <p:nvPicPr>
          <p:cNvPr id="11" name="Picture 10"/>
          <p:cNvPicPr>
            <a:picLocks noChangeAspect="1"/>
          </p:cNvPicPr>
          <p:nvPr/>
        </p:nvPicPr>
        <p:blipFill>
          <a:blip r:embed="rId7"/>
          <a:stretch>
            <a:fillRect/>
          </a:stretch>
        </p:blipFill>
        <p:spPr>
          <a:xfrm>
            <a:off x="8805459" y="947258"/>
            <a:ext cx="3164054" cy="1971906"/>
          </a:xfrm>
          <a:prstGeom prst="rect">
            <a:avLst/>
          </a:prstGeom>
        </p:spPr>
      </p:pic>
      <p:pic>
        <p:nvPicPr>
          <p:cNvPr id="12" name="Picture 11"/>
          <p:cNvPicPr>
            <a:picLocks noChangeAspect="1"/>
          </p:cNvPicPr>
          <p:nvPr/>
        </p:nvPicPr>
        <p:blipFill>
          <a:blip r:embed="rId8"/>
          <a:stretch>
            <a:fillRect/>
          </a:stretch>
        </p:blipFill>
        <p:spPr>
          <a:xfrm>
            <a:off x="8807917" y="2804027"/>
            <a:ext cx="3112445" cy="1939742"/>
          </a:xfrm>
          <a:prstGeom prst="rect">
            <a:avLst/>
          </a:prstGeom>
        </p:spPr>
      </p:pic>
      <p:pic>
        <p:nvPicPr>
          <p:cNvPr id="22" name="Picture 21"/>
          <p:cNvPicPr>
            <a:picLocks noChangeAspect="1"/>
          </p:cNvPicPr>
          <p:nvPr/>
        </p:nvPicPr>
        <p:blipFill>
          <a:blip r:embed="rId9"/>
          <a:stretch>
            <a:fillRect/>
          </a:stretch>
        </p:blipFill>
        <p:spPr>
          <a:xfrm>
            <a:off x="8877676" y="4677263"/>
            <a:ext cx="3076937" cy="1917613"/>
          </a:xfrm>
          <a:prstGeom prst="rect">
            <a:avLst/>
          </a:prstGeom>
        </p:spPr>
      </p:pic>
    </p:spTree>
    <p:extLst>
      <p:ext uri="{BB962C8B-B14F-4D97-AF65-F5344CB8AC3E}">
        <p14:creationId xmlns:p14="http://schemas.microsoft.com/office/powerpoint/2010/main" val="3099525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473D3-2760-4EF8-B688-E66F5909AB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059" t="9219" r="1394" b="11670"/>
          <a:stretch/>
        </p:blipFill>
        <p:spPr>
          <a:xfrm>
            <a:off x="6629401" y="3766390"/>
            <a:ext cx="3070054" cy="3091610"/>
          </a:xfrm>
          <a:prstGeom prst="rect">
            <a:avLst/>
          </a:prstGeom>
        </p:spPr>
      </p:pic>
      <p:sp>
        <p:nvSpPr>
          <p:cNvPr id="2" name="Title 1"/>
          <p:cNvSpPr>
            <a:spLocks noGrp="1"/>
          </p:cNvSpPr>
          <p:nvPr>
            <p:ph type="title"/>
          </p:nvPr>
        </p:nvSpPr>
        <p:spPr>
          <a:xfrm>
            <a:off x="0" y="1"/>
            <a:ext cx="12192000" cy="737568"/>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western U.S. source apportionment / sensitivity analyses</a:t>
            </a:r>
          </a:p>
        </p:txBody>
      </p:sp>
      <p:sp>
        <p:nvSpPr>
          <p:cNvPr id="3" name="Content Placeholder 2"/>
          <p:cNvSpPr>
            <a:spLocks noGrp="1"/>
          </p:cNvSpPr>
          <p:nvPr>
            <p:ph idx="1"/>
          </p:nvPr>
        </p:nvSpPr>
        <p:spPr>
          <a:xfrm>
            <a:off x="228600" y="990600"/>
            <a:ext cx="7696200" cy="5638800"/>
          </a:xfrm>
        </p:spPr>
        <p:txBody>
          <a:bodyPr>
            <a:noAutofit/>
          </a:bodyPr>
          <a:lstStyle/>
          <a:p>
            <a:pPr marL="365760" lvl="1" indent="-256032">
              <a:spcBef>
                <a:spcPts val="400"/>
              </a:spcBef>
              <a:buSzPct val="68000"/>
              <a:buFont typeface="Wingdings 3"/>
              <a:buChar char=""/>
            </a:pPr>
            <a:r>
              <a:rPr lang="en-US" sz="2400">
                <a:latin typeface="Bahnschrift SemiBold" panose="020B0502040204020203" pitchFamily="34" charset="0"/>
              </a:rPr>
              <a:t>Complementary approaches for Baseline and 2028 with tagging and zero-out sensitivity modeling scenarios</a:t>
            </a:r>
          </a:p>
          <a:p>
            <a:pPr marL="603504" lvl="2" indent="-256032">
              <a:spcBef>
                <a:spcPts val="400"/>
              </a:spcBef>
              <a:buSzPct val="68000"/>
              <a:buFont typeface="Wingdings 3"/>
              <a:buChar char=""/>
            </a:pPr>
            <a:r>
              <a:rPr lang="en-US">
                <a:latin typeface="Bahnschrift SemiBold" panose="020B0502040204020203" pitchFamily="34" charset="0"/>
              </a:rPr>
              <a:t>Apply CAMx PSAT and APCA ‘tags’ for emissions by source region or sector</a:t>
            </a:r>
          </a:p>
          <a:p>
            <a:pPr lvl="1"/>
            <a:r>
              <a:rPr lang="en-US" sz="2100">
                <a:latin typeface="Bahnschrift SemiBold" panose="020B0502040204020203" pitchFamily="34" charset="0"/>
              </a:rPr>
              <a:t>Tagged emissions allow us to explicitly determine which sources are impacting downwind receptors</a:t>
            </a:r>
          </a:p>
          <a:p>
            <a:r>
              <a:rPr lang="en-US" sz="2400">
                <a:latin typeface="Bahnschrift SemiBold" panose="020B0502040204020203" pitchFamily="34" charset="0"/>
              </a:rPr>
              <a:t>Example source sectors include:</a:t>
            </a:r>
          </a:p>
          <a:p>
            <a:pPr lvl="1"/>
            <a:r>
              <a:rPr lang="en-US" sz="2100">
                <a:latin typeface="Bahnschrift SemiBold" panose="020B0502040204020203" pitchFamily="34" charset="0"/>
              </a:rPr>
              <a:t>EGUs</a:t>
            </a:r>
          </a:p>
          <a:p>
            <a:pPr lvl="1"/>
            <a:r>
              <a:rPr lang="en-US" sz="2100">
                <a:latin typeface="Bahnschrift SemiBold" panose="020B0502040204020203" pitchFamily="34" charset="0"/>
              </a:rPr>
              <a:t>Mobile</a:t>
            </a:r>
          </a:p>
          <a:p>
            <a:pPr lvl="1"/>
            <a:r>
              <a:rPr lang="en-US" sz="2100">
                <a:latin typeface="Bahnschrift SemiBold" panose="020B0502040204020203" pitchFamily="34" charset="0"/>
              </a:rPr>
              <a:t>Oil &amp; Gas</a:t>
            </a:r>
          </a:p>
          <a:p>
            <a:pPr lvl="1"/>
            <a:r>
              <a:rPr lang="en-US" sz="2100">
                <a:latin typeface="Bahnschrift SemiBold" panose="020B0502040204020203" pitchFamily="34" charset="0"/>
              </a:rPr>
              <a:t>Wild fires, Rx fires, ag fires</a:t>
            </a:r>
          </a:p>
          <a:p>
            <a:pPr lvl="1"/>
            <a:r>
              <a:rPr lang="en-US" sz="2100">
                <a:latin typeface="Bahnschrift SemiBold" panose="020B0502040204020203" pitchFamily="34" charset="0"/>
              </a:rPr>
              <a:t>Biogenic</a:t>
            </a:r>
          </a:p>
          <a:p>
            <a:pPr lvl="1"/>
            <a:r>
              <a:rPr lang="en-US" sz="2100">
                <a:latin typeface="Bahnschrift SemiBold" panose="020B0502040204020203" pitchFamily="34" charset="0"/>
              </a:rPr>
              <a:t>Lots of others, including boundaries, international</a:t>
            </a:r>
            <a:endParaRPr lang="en-US">
              <a:latin typeface="Bahnschrift SemiBold" panose="020B0502040204020203" pitchFamily="34" charset="0"/>
            </a:endParaRPr>
          </a:p>
          <a:p>
            <a:endParaRPr lang="en-US">
              <a:latin typeface="Bahnschrift SemiBold" panose="020B0502040204020203" pitchFamily="34" charset="0"/>
            </a:endParaRP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84</a:t>
            </a:fld>
            <a:endParaRPr lang="en-US"/>
          </a:p>
        </p:txBody>
      </p:sp>
      <p:pic>
        <p:nvPicPr>
          <p:cNvPr id="10" name="Picture 9">
            <a:extLst>
              <a:ext uri="{FF2B5EF4-FFF2-40B4-BE49-F238E27FC236}">
                <a16:creationId xmlns:a16="http://schemas.microsoft.com/office/drawing/2014/main" id="{2D43CCEB-3A22-4493-BD20-4D6090A6C377}"/>
              </a:ext>
            </a:extLst>
          </p:cNvPr>
          <p:cNvPicPr>
            <a:picLocks noChangeAspect="1"/>
          </p:cNvPicPr>
          <p:nvPr/>
        </p:nvPicPr>
        <p:blipFill>
          <a:blip r:embed="rId4"/>
          <a:stretch>
            <a:fillRect/>
          </a:stretch>
        </p:blipFill>
        <p:spPr>
          <a:xfrm>
            <a:off x="8229600" y="1050812"/>
            <a:ext cx="3189200" cy="2706431"/>
          </a:xfrm>
          <a:prstGeom prst="rect">
            <a:avLst/>
          </a:prstGeom>
        </p:spPr>
      </p:pic>
      <p:pic>
        <p:nvPicPr>
          <p:cNvPr id="19" name="Picture 18">
            <a:extLst>
              <a:ext uri="{FF2B5EF4-FFF2-40B4-BE49-F238E27FC236}">
                <a16:creationId xmlns:a16="http://schemas.microsoft.com/office/drawing/2014/main" id="{F3826811-6932-4C87-A0C5-2D637BA4F4D9}"/>
              </a:ext>
            </a:extLst>
          </p:cNvPr>
          <p:cNvPicPr>
            <a:picLocks noChangeAspect="1"/>
          </p:cNvPicPr>
          <p:nvPr/>
        </p:nvPicPr>
        <p:blipFill>
          <a:blip r:embed="rId5"/>
          <a:stretch>
            <a:fillRect/>
          </a:stretch>
        </p:blipFill>
        <p:spPr>
          <a:xfrm>
            <a:off x="9200736" y="3694304"/>
            <a:ext cx="2917612" cy="3011296"/>
          </a:xfrm>
          <a:prstGeom prst="rect">
            <a:avLst/>
          </a:prstGeom>
        </p:spPr>
      </p:pic>
    </p:spTree>
    <p:extLst>
      <p:ext uri="{BB962C8B-B14F-4D97-AF65-F5344CB8AC3E}">
        <p14:creationId xmlns:p14="http://schemas.microsoft.com/office/powerpoint/2010/main" val="29565761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fontScale="90000"/>
          </a:bodyPr>
          <a:lstStyle/>
          <a:p>
            <a:r>
              <a:rPr lang="en-US" sz="3600">
                <a:latin typeface="Bahnschrift SemiBold" panose="020B0502040204020203" pitchFamily="34" charset="0"/>
              </a:rPr>
              <a:t>Example 2028 AOI / WEP at Mesa Verde NP (southwest Colorado)</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85</a:t>
            </a:fld>
            <a:endParaRPr lang="en-US"/>
          </a:p>
        </p:txBody>
      </p:sp>
      <p:pic>
        <p:nvPicPr>
          <p:cNvPr id="7" name="Picture 6">
            <a:extLst>
              <a:ext uri="{FF2B5EF4-FFF2-40B4-BE49-F238E27FC236}">
                <a16:creationId xmlns:a16="http://schemas.microsoft.com/office/drawing/2014/main" id="{F42EF7EA-1BA0-4047-9220-495D09BD4D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987" y="1370398"/>
            <a:ext cx="1554429" cy="1844532"/>
          </a:xfrm>
          <a:prstGeom prst="rect">
            <a:avLst/>
          </a:prstGeom>
        </p:spPr>
      </p:pic>
      <p:pic>
        <p:nvPicPr>
          <p:cNvPr id="8" name="Picture 7">
            <a:extLst>
              <a:ext uri="{FF2B5EF4-FFF2-40B4-BE49-F238E27FC236}">
                <a16:creationId xmlns:a16="http://schemas.microsoft.com/office/drawing/2014/main" id="{A5C4CFF5-8D23-4F5E-B5F0-405D0A13E4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751" y="3542145"/>
            <a:ext cx="3393923" cy="2996641"/>
          </a:xfrm>
          <a:prstGeom prst="rect">
            <a:avLst/>
          </a:prstGeom>
        </p:spPr>
      </p:pic>
      <p:pic>
        <p:nvPicPr>
          <p:cNvPr id="9" name="Picture 8">
            <a:extLst>
              <a:ext uri="{FF2B5EF4-FFF2-40B4-BE49-F238E27FC236}">
                <a16:creationId xmlns:a16="http://schemas.microsoft.com/office/drawing/2014/main" id="{30340ED0-BA4F-48D7-93DB-3B271802B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1588" y="1081582"/>
            <a:ext cx="3284652" cy="2858191"/>
          </a:xfrm>
          <a:prstGeom prst="rect">
            <a:avLst/>
          </a:prstGeom>
        </p:spPr>
      </p:pic>
      <p:sp>
        <p:nvSpPr>
          <p:cNvPr id="15" name="TextBox 14">
            <a:extLst>
              <a:ext uri="{FF2B5EF4-FFF2-40B4-BE49-F238E27FC236}">
                <a16:creationId xmlns:a16="http://schemas.microsoft.com/office/drawing/2014/main" id="{203835F7-69A1-49F6-805B-BF2E329498B6}"/>
              </a:ext>
            </a:extLst>
          </p:cNvPr>
          <p:cNvSpPr txBox="1"/>
          <p:nvPr/>
        </p:nvSpPr>
        <p:spPr>
          <a:xfrm>
            <a:off x="585621" y="1043183"/>
            <a:ext cx="2861257" cy="369332"/>
          </a:xfrm>
          <a:prstGeom prst="rect">
            <a:avLst/>
          </a:prstGeom>
          <a:noFill/>
        </p:spPr>
        <p:txBody>
          <a:bodyPr wrap="square" rtlCol="0">
            <a:spAutoFit/>
          </a:bodyPr>
          <a:lstStyle/>
          <a:p>
            <a:r>
              <a:rPr lang="en-US" b="1">
                <a:latin typeface="Arial Narrow" panose="020B0606020202030204" pitchFamily="34" charset="0"/>
              </a:rPr>
              <a:t>Hysplit trajectories</a:t>
            </a:r>
          </a:p>
        </p:txBody>
      </p:sp>
      <p:sp>
        <p:nvSpPr>
          <p:cNvPr id="17" name="TextBox 16">
            <a:extLst>
              <a:ext uri="{FF2B5EF4-FFF2-40B4-BE49-F238E27FC236}">
                <a16:creationId xmlns:a16="http://schemas.microsoft.com/office/drawing/2014/main" id="{1C8D39BE-E6F0-47CD-8BE3-2C618B21EF3F}"/>
              </a:ext>
            </a:extLst>
          </p:cNvPr>
          <p:cNvSpPr txBox="1"/>
          <p:nvPr/>
        </p:nvSpPr>
        <p:spPr>
          <a:xfrm>
            <a:off x="442109" y="3957133"/>
            <a:ext cx="2488774" cy="369332"/>
          </a:xfrm>
          <a:prstGeom prst="rect">
            <a:avLst/>
          </a:prstGeom>
          <a:noFill/>
        </p:spPr>
        <p:txBody>
          <a:bodyPr wrap="square" rtlCol="0">
            <a:spAutoFit/>
          </a:bodyPr>
          <a:lstStyle/>
          <a:p>
            <a:r>
              <a:rPr lang="en-US" b="1">
                <a:latin typeface="Arial Narrow" panose="020B0606020202030204" pitchFamily="34" charset="0"/>
              </a:rPr>
              <a:t>Residence time analysis</a:t>
            </a:r>
          </a:p>
        </p:txBody>
      </p:sp>
      <p:pic>
        <p:nvPicPr>
          <p:cNvPr id="10" name="Picture 9">
            <a:extLst>
              <a:ext uri="{FF2B5EF4-FFF2-40B4-BE49-F238E27FC236}">
                <a16:creationId xmlns:a16="http://schemas.microsoft.com/office/drawing/2014/main" id="{BBEC8FBB-D032-432D-9606-EEDC39E0CFBA}"/>
              </a:ext>
            </a:extLst>
          </p:cNvPr>
          <p:cNvPicPr>
            <a:picLocks noChangeAspect="1"/>
          </p:cNvPicPr>
          <p:nvPr/>
        </p:nvPicPr>
        <p:blipFill>
          <a:blip r:embed="rId6"/>
          <a:stretch>
            <a:fillRect/>
          </a:stretch>
        </p:blipFill>
        <p:spPr>
          <a:xfrm>
            <a:off x="4205063" y="4062198"/>
            <a:ext cx="3284652" cy="2715437"/>
          </a:xfrm>
          <a:prstGeom prst="rect">
            <a:avLst/>
          </a:prstGeom>
        </p:spPr>
      </p:pic>
      <p:pic>
        <p:nvPicPr>
          <p:cNvPr id="11" name="Picture 10">
            <a:extLst>
              <a:ext uri="{FF2B5EF4-FFF2-40B4-BE49-F238E27FC236}">
                <a16:creationId xmlns:a16="http://schemas.microsoft.com/office/drawing/2014/main" id="{601120AB-71D2-4F19-9C46-C37C77314809}"/>
              </a:ext>
            </a:extLst>
          </p:cNvPr>
          <p:cNvPicPr>
            <a:picLocks noChangeAspect="1"/>
          </p:cNvPicPr>
          <p:nvPr/>
        </p:nvPicPr>
        <p:blipFill>
          <a:blip r:embed="rId7"/>
          <a:stretch>
            <a:fillRect/>
          </a:stretch>
        </p:blipFill>
        <p:spPr>
          <a:xfrm>
            <a:off x="7650194" y="2023009"/>
            <a:ext cx="4541806" cy="3996790"/>
          </a:xfrm>
          <a:prstGeom prst="rect">
            <a:avLst/>
          </a:prstGeom>
        </p:spPr>
      </p:pic>
      <p:cxnSp>
        <p:nvCxnSpPr>
          <p:cNvPr id="19" name="Straight Arrow Connector 18">
            <a:extLst>
              <a:ext uri="{FF2B5EF4-FFF2-40B4-BE49-F238E27FC236}">
                <a16:creationId xmlns:a16="http://schemas.microsoft.com/office/drawing/2014/main" id="{91B74C75-05BF-470F-B686-DE06BFDA602D}"/>
              </a:ext>
            </a:extLst>
          </p:cNvPr>
          <p:cNvCxnSpPr>
            <a:cxnSpLocks/>
          </p:cNvCxnSpPr>
          <p:nvPr/>
        </p:nvCxnSpPr>
        <p:spPr>
          <a:xfrm flipV="1">
            <a:off x="1583212" y="3139710"/>
            <a:ext cx="0" cy="433675"/>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59D30ED-90E4-4A49-9F40-D85B0D683968}"/>
              </a:ext>
            </a:extLst>
          </p:cNvPr>
          <p:cNvCxnSpPr>
            <a:cxnSpLocks/>
          </p:cNvCxnSpPr>
          <p:nvPr/>
        </p:nvCxnSpPr>
        <p:spPr>
          <a:xfrm flipH="1">
            <a:off x="3011122" y="2789382"/>
            <a:ext cx="1193941" cy="2034246"/>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37D5F0F-A3F4-471D-A63B-C1B3FC99A2EC}"/>
              </a:ext>
            </a:extLst>
          </p:cNvPr>
          <p:cNvSpPr txBox="1"/>
          <p:nvPr/>
        </p:nvSpPr>
        <p:spPr>
          <a:xfrm>
            <a:off x="4425536" y="1409285"/>
            <a:ext cx="2488774" cy="646331"/>
          </a:xfrm>
          <a:prstGeom prst="rect">
            <a:avLst/>
          </a:prstGeom>
          <a:noFill/>
        </p:spPr>
        <p:txBody>
          <a:bodyPr wrap="square" rtlCol="0">
            <a:spAutoFit/>
          </a:bodyPr>
          <a:lstStyle/>
          <a:p>
            <a:r>
              <a:rPr lang="en-US" b="1">
                <a:latin typeface="Arial Narrow" panose="020B0606020202030204" pitchFamily="34" charset="0"/>
              </a:rPr>
              <a:t>Residence time analysis for Nitrate</a:t>
            </a:r>
          </a:p>
        </p:txBody>
      </p:sp>
      <p:sp>
        <p:nvSpPr>
          <p:cNvPr id="22" name="TextBox 21">
            <a:extLst>
              <a:ext uri="{FF2B5EF4-FFF2-40B4-BE49-F238E27FC236}">
                <a16:creationId xmlns:a16="http://schemas.microsoft.com/office/drawing/2014/main" id="{CD11B1F9-E824-43A0-B916-1F01E19231D8}"/>
              </a:ext>
            </a:extLst>
          </p:cNvPr>
          <p:cNvSpPr txBox="1"/>
          <p:nvPr/>
        </p:nvSpPr>
        <p:spPr>
          <a:xfrm>
            <a:off x="4899998" y="4311839"/>
            <a:ext cx="1747831" cy="367725"/>
          </a:xfrm>
          <a:prstGeom prst="rect">
            <a:avLst/>
          </a:prstGeom>
          <a:noFill/>
        </p:spPr>
        <p:txBody>
          <a:bodyPr wrap="square" rtlCol="0">
            <a:spAutoFit/>
          </a:bodyPr>
          <a:lstStyle/>
          <a:p>
            <a:r>
              <a:rPr lang="en-US" b="1">
                <a:latin typeface="Arial Narrow" panose="020B0606020202030204" pitchFamily="34" charset="0"/>
              </a:rPr>
              <a:t>NOx emissions</a:t>
            </a:r>
          </a:p>
        </p:txBody>
      </p:sp>
      <p:sp>
        <p:nvSpPr>
          <p:cNvPr id="23" name="TextBox 22">
            <a:extLst>
              <a:ext uri="{FF2B5EF4-FFF2-40B4-BE49-F238E27FC236}">
                <a16:creationId xmlns:a16="http://schemas.microsoft.com/office/drawing/2014/main" id="{701DAE03-3A3B-4B4D-86A5-F0DFA00118B2}"/>
              </a:ext>
            </a:extLst>
          </p:cNvPr>
          <p:cNvSpPr txBox="1"/>
          <p:nvPr/>
        </p:nvSpPr>
        <p:spPr>
          <a:xfrm>
            <a:off x="5259312" y="3214930"/>
            <a:ext cx="747320" cy="1446550"/>
          </a:xfrm>
          <a:prstGeom prst="rect">
            <a:avLst/>
          </a:prstGeom>
          <a:noFill/>
        </p:spPr>
        <p:txBody>
          <a:bodyPr wrap="none" rtlCol="0">
            <a:spAutoFit/>
          </a:bodyPr>
          <a:lstStyle/>
          <a:p>
            <a:r>
              <a:rPr lang="en-US" sz="8800" b="1">
                <a:solidFill>
                  <a:srgbClr val="FF0000"/>
                </a:solidFill>
              </a:rPr>
              <a:t>+</a:t>
            </a:r>
            <a:endParaRPr lang="en-US" b="1">
              <a:solidFill>
                <a:srgbClr val="FF0000"/>
              </a:solidFill>
            </a:endParaRPr>
          </a:p>
        </p:txBody>
      </p:sp>
      <p:sp>
        <p:nvSpPr>
          <p:cNvPr id="24" name="TextBox 23">
            <a:extLst>
              <a:ext uri="{FF2B5EF4-FFF2-40B4-BE49-F238E27FC236}">
                <a16:creationId xmlns:a16="http://schemas.microsoft.com/office/drawing/2014/main" id="{50C3C870-22AF-4791-A78E-F562C5075149}"/>
              </a:ext>
            </a:extLst>
          </p:cNvPr>
          <p:cNvSpPr txBox="1"/>
          <p:nvPr/>
        </p:nvSpPr>
        <p:spPr>
          <a:xfrm>
            <a:off x="6954758" y="3214930"/>
            <a:ext cx="695436" cy="1446550"/>
          </a:xfrm>
          <a:prstGeom prst="rect">
            <a:avLst/>
          </a:prstGeom>
          <a:noFill/>
        </p:spPr>
        <p:txBody>
          <a:bodyPr wrap="square" rtlCol="0">
            <a:spAutoFit/>
          </a:bodyPr>
          <a:lstStyle/>
          <a:p>
            <a:pPr algn="ctr"/>
            <a:r>
              <a:rPr lang="en-US" sz="8800" b="1">
                <a:solidFill>
                  <a:srgbClr val="FF0000"/>
                </a:solidFill>
              </a:rPr>
              <a:t>=</a:t>
            </a:r>
            <a:endParaRPr lang="en-US" b="1">
              <a:solidFill>
                <a:srgbClr val="FF0000"/>
              </a:solidFill>
            </a:endParaRPr>
          </a:p>
        </p:txBody>
      </p:sp>
      <p:sp>
        <p:nvSpPr>
          <p:cNvPr id="25" name="TextBox 24">
            <a:extLst>
              <a:ext uri="{FF2B5EF4-FFF2-40B4-BE49-F238E27FC236}">
                <a16:creationId xmlns:a16="http://schemas.microsoft.com/office/drawing/2014/main" id="{D10468F0-37C4-4379-ABE5-9D586DC2A4FF}"/>
              </a:ext>
            </a:extLst>
          </p:cNvPr>
          <p:cNvSpPr txBox="1"/>
          <p:nvPr/>
        </p:nvSpPr>
        <p:spPr>
          <a:xfrm>
            <a:off x="8600362" y="2510677"/>
            <a:ext cx="2641470" cy="369332"/>
          </a:xfrm>
          <a:prstGeom prst="rect">
            <a:avLst/>
          </a:prstGeom>
          <a:noFill/>
        </p:spPr>
        <p:txBody>
          <a:bodyPr wrap="square" rtlCol="0">
            <a:spAutoFit/>
          </a:bodyPr>
          <a:lstStyle/>
          <a:p>
            <a:r>
              <a:rPr lang="en-US" b="1">
                <a:latin typeface="Arial Narrow" panose="020B0606020202030204" pitchFamily="34" charset="0"/>
              </a:rPr>
              <a:t>AOI / WEP at Mesa Verde</a:t>
            </a:r>
          </a:p>
        </p:txBody>
      </p:sp>
    </p:spTree>
    <p:extLst>
      <p:ext uri="{BB962C8B-B14F-4D97-AF65-F5344CB8AC3E}">
        <p14:creationId xmlns:p14="http://schemas.microsoft.com/office/powerpoint/2010/main" val="322049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Further refine AOI / WEP by emission sector</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86</a:t>
            </a:fld>
            <a:endParaRPr lang="en-US"/>
          </a:p>
        </p:txBody>
      </p:sp>
      <p:pic>
        <p:nvPicPr>
          <p:cNvPr id="5" name="Picture 4">
            <a:extLst>
              <a:ext uri="{FF2B5EF4-FFF2-40B4-BE49-F238E27FC236}">
                <a16:creationId xmlns:a16="http://schemas.microsoft.com/office/drawing/2014/main" id="{5B0E7D81-C0C4-4179-91E3-858237189E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066800"/>
            <a:ext cx="7620000" cy="4766702"/>
          </a:xfrm>
          <a:prstGeom prst="rect">
            <a:avLst/>
          </a:prstGeom>
        </p:spPr>
      </p:pic>
      <p:sp>
        <p:nvSpPr>
          <p:cNvPr id="3" name="TextBox 2"/>
          <p:cNvSpPr txBox="1"/>
          <p:nvPr/>
        </p:nvSpPr>
        <p:spPr>
          <a:xfrm>
            <a:off x="381000" y="6400800"/>
            <a:ext cx="11430000" cy="307777"/>
          </a:xfrm>
          <a:prstGeom prst="rect">
            <a:avLst/>
          </a:prstGeom>
          <a:solidFill>
            <a:schemeClr val="accent1"/>
          </a:solidFill>
        </p:spPr>
        <p:txBody>
          <a:bodyPr wrap="square" rtlCol="0">
            <a:spAutoFit/>
          </a:bodyPr>
          <a:lstStyle/>
          <a:p>
            <a:r>
              <a:rPr lang="en-US" sz="1400"/>
              <a:t>Relative Sector Contributions, see: </a:t>
            </a:r>
            <a:r>
              <a:rPr lang="en-US" sz="1400">
                <a:hlinkClick r:id="rId4"/>
              </a:rPr>
              <a:t>https://views.cira.colostate.edu/iwdw/docs/emissions/WEP_Interim_Analysis_20200403.htm</a:t>
            </a:r>
            <a:r>
              <a:rPr lang="en-US" sz="1400"/>
              <a:t> </a:t>
            </a:r>
          </a:p>
        </p:txBody>
      </p:sp>
      <p:pic>
        <p:nvPicPr>
          <p:cNvPr id="7" name="Picture 6">
            <a:extLst>
              <a:ext uri="{FF2B5EF4-FFF2-40B4-BE49-F238E27FC236}">
                <a16:creationId xmlns:a16="http://schemas.microsoft.com/office/drawing/2014/main" id="{88C6E233-24FB-4FC3-9927-E73143080366}"/>
              </a:ext>
            </a:extLst>
          </p:cNvPr>
          <p:cNvPicPr>
            <a:picLocks noChangeAspect="1"/>
          </p:cNvPicPr>
          <p:nvPr/>
        </p:nvPicPr>
        <p:blipFill>
          <a:blip r:embed="rId5"/>
          <a:stretch>
            <a:fillRect/>
          </a:stretch>
        </p:blipFill>
        <p:spPr>
          <a:xfrm>
            <a:off x="7772400" y="2057400"/>
            <a:ext cx="4288741" cy="2949901"/>
          </a:xfrm>
          <a:prstGeom prst="rect">
            <a:avLst/>
          </a:prstGeom>
        </p:spPr>
      </p:pic>
      <p:sp>
        <p:nvSpPr>
          <p:cNvPr id="8" name="Rectangle 7"/>
          <p:cNvSpPr/>
          <p:nvPr/>
        </p:nvSpPr>
        <p:spPr>
          <a:xfrm>
            <a:off x="7913687" y="1472625"/>
            <a:ext cx="4125913" cy="584775"/>
          </a:xfrm>
          <a:prstGeom prst="rect">
            <a:avLst/>
          </a:prstGeom>
        </p:spPr>
        <p:txBody>
          <a:bodyPr wrap="square">
            <a:spAutoFit/>
          </a:bodyPr>
          <a:lstStyle/>
          <a:p>
            <a:pPr algn="ctr"/>
            <a:r>
              <a:rPr lang="en-US" sz="1600"/>
              <a:t>Canyonlands National Park</a:t>
            </a:r>
          </a:p>
          <a:p>
            <a:pPr algn="ctr"/>
            <a:r>
              <a:rPr lang="en-US" sz="1600"/>
              <a:t>Rank_Point at Allm Height &amp; SO4/SO2</a:t>
            </a:r>
          </a:p>
        </p:txBody>
      </p:sp>
    </p:spTree>
    <p:extLst>
      <p:ext uri="{BB962C8B-B14F-4D97-AF65-F5344CB8AC3E}">
        <p14:creationId xmlns:p14="http://schemas.microsoft.com/office/powerpoint/2010/main" val="1851018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Summary</a:t>
            </a:r>
          </a:p>
        </p:txBody>
      </p:sp>
      <p:sp>
        <p:nvSpPr>
          <p:cNvPr id="3" name="Content Placeholder 2"/>
          <p:cNvSpPr>
            <a:spLocks noGrp="1"/>
          </p:cNvSpPr>
          <p:nvPr>
            <p:ph idx="1"/>
          </p:nvPr>
        </p:nvSpPr>
        <p:spPr>
          <a:xfrm>
            <a:off x="152400" y="1110730"/>
            <a:ext cx="11887199" cy="5423073"/>
          </a:xfrm>
        </p:spPr>
        <p:txBody>
          <a:bodyPr>
            <a:noAutofit/>
          </a:bodyPr>
          <a:lstStyle/>
          <a:p>
            <a:r>
              <a:rPr lang="en-US">
                <a:latin typeface="Bahnschrift SemiBold" panose="020B0502040204020203" pitchFamily="34" charset="0"/>
              </a:rPr>
              <a:t>WRAP has developed a modeling platform to investigate current and future air quality conditions for the western U.S.</a:t>
            </a:r>
          </a:p>
          <a:p>
            <a:pPr lvl="1"/>
            <a:r>
              <a:rPr lang="en-US">
                <a:latin typeface="Bahnschrift SemiBold" panose="020B0502040204020203" pitchFamily="34" charset="0"/>
              </a:rPr>
              <a:t>CAMx with inputs from WRF and GEOS-Chem</a:t>
            </a:r>
          </a:p>
          <a:p>
            <a:pPr lvl="1"/>
            <a:r>
              <a:rPr lang="en-US">
                <a:latin typeface="Bahnschrift SemiBold" panose="020B0502040204020203" pitchFamily="34" charset="0"/>
              </a:rPr>
              <a:t>Several sensitivity simulations and refinements to establish final version</a:t>
            </a:r>
          </a:p>
          <a:p>
            <a:pPr lvl="1"/>
            <a:r>
              <a:rPr lang="en-US">
                <a:latin typeface="Bahnschrift SemiBold" panose="020B0502040204020203" pitchFamily="34" charset="0"/>
              </a:rPr>
              <a:t>Emission inventories: base (2014), representative baseline (2014-18), future (2028)</a:t>
            </a:r>
          </a:p>
          <a:p>
            <a:pPr lvl="1"/>
            <a:r>
              <a:rPr lang="en-US">
                <a:latin typeface="Bahnschrift SemiBold" panose="020B0502040204020203" pitchFamily="34" charset="0"/>
              </a:rPr>
              <a:t>To apply for Regional Haze, ozone, nitrogen deposition, etc.</a:t>
            </a:r>
          </a:p>
          <a:p>
            <a:pPr marL="109728" indent="0">
              <a:buNone/>
            </a:pPr>
            <a:endParaRPr lang="en-US" sz="2000">
              <a:latin typeface="Bahnschrift SemiBold" panose="020B0502040204020203" pitchFamily="34" charset="0"/>
            </a:endParaRPr>
          </a:p>
          <a:p>
            <a:r>
              <a:rPr lang="en-US">
                <a:latin typeface="Bahnschrift SemiBold" panose="020B0502040204020203" pitchFamily="34" charset="0"/>
              </a:rPr>
              <a:t>Three sets of analyses for developing reasonable progress goals (RPGs) at each Class I area</a:t>
            </a:r>
          </a:p>
          <a:p>
            <a:pPr lvl="1"/>
            <a:r>
              <a:rPr lang="en-US">
                <a:latin typeface="Bahnschrift SemiBold" panose="020B0502040204020203" pitchFamily="34" charset="0"/>
              </a:rPr>
              <a:t>Future haze estimates (visibility projections)</a:t>
            </a:r>
          </a:p>
          <a:p>
            <a:pPr lvl="1"/>
            <a:r>
              <a:rPr lang="en-US">
                <a:latin typeface="Bahnschrift SemiBold" panose="020B0502040204020203" pitchFamily="34" charset="0"/>
              </a:rPr>
              <a:t>Source apportionment (PSAT, APCA) and complementary zero-out sensitivity</a:t>
            </a:r>
          </a:p>
          <a:p>
            <a:pPr lvl="1"/>
            <a:r>
              <a:rPr lang="en-US">
                <a:latin typeface="Bahnschrift SemiBold" panose="020B0502040204020203" pitchFamily="34" charset="0"/>
              </a:rPr>
              <a:t>Area of influence/weighted emission potential (AOI/WEP)</a:t>
            </a:r>
          </a:p>
          <a:p>
            <a:endParaRPr lang="en-US">
              <a:latin typeface="Bahnschrift SemiBold" panose="020B0502040204020203" pitchFamily="34" charset="0"/>
            </a:endParaRPr>
          </a:p>
          <a:p>
            <a:endParaRPr lang="en-US">
              <a:latin typeface="Bahnschrift SemiBold" panose="020B0502040204020203" pitchFamily="34" charset="0"/>
            </a:endParaRP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87</a:t>
            </a:fld>
            <a:endParaRPr lang="en-US"/>
          </a:p>
        </p:txBody>
      </p:sp>
    </p:spTree>
    <p:extLst>
      <p:ext uri="{BB962C8B-B14F-4D97-AF65-F5344CB8AC3E}">
        <p14:creationId xmlns:p14="http://schemas.microsoft.com/office/powerpoint/2010/main" val="968301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DEEFB-F185-4B72-9E25-5192A38C234E}"/>
              </a:ext>
            </a:extLst>
          </p:cNvPr>
          <p:cNvSpPr>
            <a:spLocks noGrp="1"/>
          </p:cNvSpPr>
          <p:nvPr>
            <p:ph type="ctrTitle"/>
          </p:nvPr>
        </p:nvSpPr>
        <p:spPr/>
        <p:txBody>
          <a:bodyPr/>
          <a:lstStyle/>
          <a:p>
            <a:pPr algn="l"/>
            <a:r>
              <a:rPr lang="en-US"/>
              <a:t>January Webinar Survey Results and Next Steps</a:t>
            </a:r>
          </a:p>
        </p:txBody>
      </p:sp>
      <p:sp>
        <p:nvSpPr>
          <p:cNvPr id="6" name="Subtitle 5">
            <a:extLst>
              <a:ext uri="{FF2B5EF4-FFF2-40B4-BE49-F238E27FC236}">
                <a16:creationId xmlns:a16="http://schemas.microsoft.com/office/drawing/2014/main" id="{77CCF64B-06FF-4079-9BF1-7B0FB375E9E3}"/>
              </a:ext>
            </a:extLst>
          </p:cNvPr>
          <p:cNvSpPr>
            <a:spLocks noGrp="1"/>
          </p:cNvSpPr>
          <p:nvPr>
            <p:ph type="subTitle" idx="1"/>
          </p:nvPr>
        </p:nvSpPr>
        <p:spPr/>
        <p:txBody>
          <a:bodyPr>
            <a:normAutofit/>
          </a:bodyPr>
          <a:lstStyle/>
          <a:p>
            <a:endParaRPr lang="en-US"/>
          </a:p>
        </p:txBody>
      </p:sp>
      <p:sp>
        <p:nvSpPr>
          <p:cNvPr id="3" name="Slide Number Placeholder 2">
            <a:extLst>
              <a:ext uri="{FF2B5EF4-FFF2-40B4-BE49-F238E27FC236}">
                <a16:creationId xmlns:a16="http://schemas.microsoft.com/office/drawing/2014/main" id="{C56E7479-7853-475E-A566-561299806494}"/>
              </a:ext>
            </a:extLst>
          </p:cNvPr>
          <p:cNvSpPr>
            <a:spLocks noGrp="1"/>
          </p:cNvSpPr>
          <p:nvPr>
            <p:ph type="sldNum" sz="quarter" idx="12"/>
          </p:nvPr>
        </p:nvSpPr>
        <p:spPr/>
        <p:txBody>
          <a:bodyPr/>
          <a:lstStyle/>
          <a:p>
            <a:fld id="{61C894BD-DCE2-4A96-A9AF-225BBEAC2A40}" type="slidenum">
              <a:rPr lang="en-US" smtClean="0"/>
              <a:pPr/>
              <a:t>88</a:t>
            </a:fld>
            <a:endParaRPr lang="en-US"/>
          </a:p>
        </p:txBody>
      </p:sp>
    </p:spTree>
    <p:extLst>
      <p:ext uri="{BB962C8B-B14F-4D97-AF65-F5344CB8AC3E}">
        <p14:creationId xmlns:p14="http://schemas.microsoft.com/office/powerpoint/2010/main" val="2240890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a:xfrm>
            <a:off x="609600" y="1481333"/>
            <a:ext cx="5638800" cy="4525963"/>
          </a:xfrm>
        </p:spPr>
        <p:txBody>
          <a:bodyPr/>
          <a:lstStyle/>
          <a:p>
            <a:r>
              <a:rPr lang="en-US"/>
              <a:t>26 total responses</a:t>
            </a:r>
          </a:p>
          <a:p>
            <a:pPr marL="109728" indent="0">
              <a:buNone/>
            </a:pPr>
            <a:endParaRPr lang="en-US"/>
          </a:p>
          <a:p>
            <a:pPr marL="109728" indent="0">
              <a:buNone/>
            </a:pPr>
            <a:r>
              <a:rPr lang="en-US"/>
              <a:t>Question 1) If you plan to use emissions data developed by the Emissions Collaborative, for which types applications will you use these data?</a:t>
            </a:r>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89</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January 2020 Outreach Call Survey Results</a:t>
            </a:r>
          </a:p>
        </p:txBody>
      </p:sp>
      <p:pic>
        <p:nvPicPr>
          <p:cNvPr id="7" name="Picture 6">
            <a:extLst>
              <a:ext uri="{FF2B5EF4-FFF2-40B4-BE49-F238E27FC236}">
                <a16:creationId xmlns:a16="http://schemas.microsoft.com/office/drawing/2014/main" id="{6D8A02BC-1E70-1547-9C66-B92BD6215A5C}"/>
              </a:ext>
            </a:extLst>
          </p:cNvPr>
          <p:cNvPicPr>
            <a:picLocks noChangeAspect="1"/>
          </p:cNvPicPr>
          <p:nvPr/>
        </p:nvPicPr>
        <p:blipFill rotWithShape="1">
          <a:blip r:embed="rId2">
            <a:extLst>
              <a:ext uri="{28A0092B-C50C-407E-A947-70E740481C1C}">
                <a14:useLocalDpi xmlns:a14="http://schemas.microsoft.com/office/drawing/2010/main" val="0"/>
              </a:ext>
            </a:extLst>
          </a:blip>
          <a:srcRect l="22041" t="2376" r="15510"/>
          <a:stretch/>
        </p:blipFill>
        <p:spPr>
          <a:xfrm>
            <a:off x="6477000" y="1707348"/>
            <a:ext cx="4678938" cy="4388652"/>
          </a:xfrm>
          <a:prstGeom prst="rect">
            <a:avLst/>
          </a:prstGeom>
        </p:spPr>
      </p:pic>
    </p:spTree>
    <p:extLst>
      <p:ext uri="{BB962C8B-B14F-4D97-AF65-F5344CB8AC3E}">
        <p14:creationId xmlns:p14="http://schemas.microsoft.com/office/powerpoint/2010/main" val="15283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2286000" y="78260"/>
            <a:ext cx="8229600" cy="461665"/>
          </a:xfrm>
          <a:prstGeom prst="rect">
            <a:avLst/>
          </a:prstGeom>
          <a:noFill/>
        </p:spPr>
        <p:txBody>
          <a:bodyPr wrap="square" rtlCol="0">
            <a:spAutoFit/>
          </a:bodyPr>
          <a:lstStyle/>
          <a:p>
            <a:r>
              <a:rPr lang="en-US" sz="2400" b="1">
                <a:solidFill>
                  <a:schemeClr val="accent1">
                    <a:lumMod val="75000"/>
                  </a:schemeClr>
                </a:solidFill>
                <a:cs typeface="Times New Roman" panose="02020603050405020304" pitchFamily="18" charset="0"/>
              </a:rPr>
              <a:t>NEIC 2016 v1 – IWDW Data Requests </a:t>
            </a:r>
            <a:r>
              <a:rPr lang="en-US" sz="1200" b="1" i="1">
                <a:solidFill>
                  <a:schemeClr val="accent1">
                    <a:lumMod val="75000"/>
                  </a:schemeClr>
                </a:solidFill>
                <a:latin typeface="Times New Roman" panose="02020603050405020304" pitchFamily="18" charset="0"/>
                <a:cs typeface="Times New Roman" panose="02020603050405020304" pitchFamily="18" charset="0"/>
              </a:rPr>
              <a:t>(in reverse chronological order)</a:t>
            </a:r>
          </a:p>
        </p:txBody>
      </p:sp>
      <p:pic>
        <p:nvPicPr>
          <p:cNvPr id="2" name="Picture 1">
            <a:extLst>
              <a:ext uri="{FF2B5EF4-FFF2-40B4-BE49-F238E27FC236}">
                <a16:creationId xmlns:a16="http://schemas.microsoft.com/office/drawing/2014/main" id="{6A636B72-33A2-49A6-9AED-F29BA36EDFF8}"/>
              </a:ext>
            </a:extLst>
          </p:cNvPr>
          <p:cNvPicPr>
            <a:picLocks noChangeAspect="1"/>
          </p:cNvPicPr>
          <p:nvPr/>
        </p:nvPicPr>
        <p:blipFill>
          <a:blip r:embed="rId2"/>
          <a:stretch>
            <a:fillRect/>
          </a:stretch>
        </p:blipFill>
        <p:spPr>
          <a:xfrm>
            <a:off x="1600200" y="539925"/>
            <a:ext cx="9144000" cy="6246205"/>
          </a:xfrm>
          <a:prstGeom prst="rect">
            <a:avLst/>
          </a:prstGeom>
        </p:spPr>
      </p:pic>
      <p:sp>
        <p:nvSpPr>
          <p:cNvPr id="4" name="TextBox 3">
            <a:extLst>
              <a:ext uri="{FF2B5EF4-FFF2-40B4-BE49-F238E27FC236}">
                <a16:creationId xmlns:a16="http://schemas.microsoft.com/office/drawing/2014/main" id="{06D2AB99-95C8-4BFE-9B6D-59A358BA15F3}"/>
              </a:ext>
            </a:extLst>
          </p:cNvPr>
          <p:cNvSpPr txBox="1"/>
          <p:nvPr/>
        </p:nvSpPr>
        <p:spPr>
          <a:xfrm>
            <a:off x="76200" y="1631702"/>
            <a:ext cx="1661984" cy="2031325"/>
          </a:xfrm>
          <a:prstGeom prst="rect">
            <a:avLst/>
          </a:prstGeom>
          <a:noFill/>
        </p:spPr>
        <p:txBody>
          <a:bodyPr wrap="square" rtlCol="0">
            <a:spAutoFit/>
          </a:bodyPr>
          <a:lstStyle/>
          <a:p>
            <a:r>
              <a:rPr lang="en-US"/>
              <a:t>About 45 2016v1</a:t>
            </a:r>
          </a:p>
          <a:p>
            <a:r>
              <a:rPr lang="en-US"/>
              <a:t>requests have been made through</a:t>
            </a:r>
          </a:p>
          <a:p>
            <a:r>
              <a:rPr lang="en-US"/>
              <a:t>4/28/2020</a:t>
            </a:r>
          </a:p>
        </p:txBody>
      </p:sp>
    </p:spTree>
    <p:extLst>
      <p:ext uri="{BB962C8B-B14F-4D97-AF65-F5344CB8AC3E}">
        <p14:creationId xmlns:p14="http://schemas.microsoft.com/office/powerpoint/2010/main" val="42213094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a:xfrm>
            <a:off x="609600" y="1481333"/>
            <a:ext cx="5638800" cy="4525963"/>
          </a:xfrm>
        </p:spPr>
        <p:txBody>
          <a:bodyPr/>
          <a:lstStyle/>
          <a:p>
            <a:pPr marL="109728" indent="0">
              <a:buNone/>
            </a:pPr>
            <a:r>
              <a:rPr lang="en-US"/>
              <a:t>Question 2) What other projection years do you envision will be needed in next 2-3 years?</a:t>
            </a:r>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90</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January 2020 Outreach Call Survey Results</a:t>
            </a:r>
          </a:p>
        </p:txBody>
      </p:sp>
      <p:pic>
        <p:nvPicPr>
          <p:cNvPr id="9" name="Picture 8">
            <a:extLst>
              <a:ext uri="{FF2B5EF4-FFF2-40B4-BE49-F238E27FC236}">
                <a16:creationId xmlns:a16="http://schemas.microsoft.com/office/drawing/2014/main" id="{E1F44F76-F3AA-6744-A4E1-4C92D2268020}"/>
              </a:ext>
            </a:extLst>
          </p:cNvPr>
          <p:cNvPicPr>
            <a:picLocks noChangeAspect="1"/>
          </p:cNvPicPr>
          <p:nvPr/>
        </p:nvPicPr>
        <p:blipFill rotWithShape="1">
          <a:blip r:embed="rId2">
            <a:extLst>
              <a:ext uri="{28A0092B-C50C-407E-A947-70E740481C1C}">
                <a14:useLocalDpi xmlns:a14="http://schemas.microsoft.com/office/drawing/2010/main" val="0"/>
              </a:ext>
            </a:extLst>
          </a:blip>
          <a:srcRect l="18663" r="18089"/>
          <a:stretch/>
        </p:blipFill>
        <p:spPr>
          <a:xfrm>
            <a:off x="6477000" y="1491272"/>
            <a:ext cx="4648200" cy="4389120"/>
          </a:xfrm>
          <a:prstGeom prst="rect">
            <a:avLst/>
          </a:prstGeom>
        </p:spPr>
      </p:pic>
    </p:spTree>
    <p:extLst>
      <p:ext uri="{BB962C8B-B14F-4D97-AF65-F5344CB8AC3E}">
        <p14:creationId xmlns:p14="http://schemas.microsoft.com/office/powerpoint/2010/main" val="26389341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a:xfrm>
            <a:off x="609600" y="1481333"/>
            <a:ext cx="5638800" cy="4525963"/>
          </a:xfrm>
        </p:spPr>
        <p:txBody>
          <a:bodyPr/>
          <a:lstStyle/>
          <a:p>
            <a:pPr marL="109728" indent="0">
              <a:buNone/>
            </a:pPr>
            <a:r>
              <a:rPr lang="en-US"/>
              <a:t>Question 3) What should the base year be for the next national emissions modeling platform? Is there a base year to avoid? Please explain</a:t>
            </a:r>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91</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January 2020 Outreach Call Survey Results</a:t>
            </a:r>
          </a:p>
        </p:txBody>
      </p:sp>
      <p:sp>
        <p:nvSpPr>
          <p:cNvPr id="6" name="Content Placeholder 1">
            <a:extLst>
              <a:ext uri="{FF2B5EF4-FFF2-40B4-BE49-F238E27FC236}">
                <a16:creationId xmlns:a16="http://schemas.microsoft.com/office/drawing/2014/main" id="{A62FE361-7CB6-574F-BBD3-8A372E438146}"/>
              </a:ext>
            </a:extLst>
          </p:cNvPr>
          <p:cNvSpPr txBox="1">
            <a:spLocks/>
          </p:cNvSpPr>
          <p:nvPr/>
        </p:nvSpPr>
        <p:spPr>
          <a:xfrm>
            <a:off x="6129130" y="1417638"/>
            <a:ext cx="563880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a:t>Answers:</a:t>
            </a:r>
          </a:p>
          <a:p>
            <a:r>
              <a:rPr lang="en-US"/>
              <a:t>Use an NEI year!!!</a:t>
            </a:r>
          </a:p>
          <a:p>
            <a:r>
              <a:rPr lang="en-US"/>
              <a:t>Most responses requested either 2017 or 2020</a:t>
            </a:r>
          </a:p>
        </p:txBody>
      </p:sp>
    </p:spTree>
    <p:extLst>
      <p:ext uri="{BB962C8B-B14F-4D97-AF65-F5344CB8AC3E}">
        <p14:creationId xmlns:p14="http://schemas.microsoft.com/office/powerpoint/2010/main" val="23046057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600"/>
              </a:spcBef>
              <a:spcAft>
                <a:spcPts val="600"/>
              </a:spcAft>
            </a:pPr>
            <a:r>
              <a:rPr lang="en-US"/>
              <a:t>Review of air quality modeling with 2016v1</a:t>
            </a:r>
          </a:p>
          <a:p>
            <a:pPr>
              <a:spcBef>
                <a:spcPts val="600"/>
              </a:spcBef>
              <a:spcAft>
                <a:spcPts val="600"/>
              </a:spcAft>
            </a:pPr>
            <a:r>
              <a:rPr lang="en-US"/>
              <a:t>Model projections off of the 2016 platform and evaluate air quality forecasts</a:t>
            </a:r>
          </a:p>
          <a:p>
            <a:pPr>
              <a:spcBef>
                <a:spcPts val="1200"/>
              </a:spcBef>
            </a:pPr>
            <a:r>
              <a:rPr lang="en-US"/>
              <a:t>Possible topics for next outreach call:</a:t>
            </a:r>
          </a:p>
          <a:p>
            <a:pPr lvl="1">
              <a:spcBef>
                <a:spcPts val="1200"/>
              </a:spcBef>
            </a:pPr>
            <a:r>
              <a:rPr lang="en-US"/>
              <a:t>Report out on air quality modeling results and performance evaluation</a:t>
            </a:r>
          </a:p>
          <a:p>
            <a:pPr lvl="1">
              <a:spcBef>
                <a:spcPts val="1200"/>
              </a:spcBef>
            </a:pPr>
            <a:r>
              <a:rPr lang="en-US"/>
              <a:t>Review future year forecasts and attainment tests</a:t>
            </a:r>
          </a:p>
          <a:p>
            <a:pPr>
              <a:spcBef>
                <a:spcPts val="1200"/>
              </a:spcBef>
            </a:pPr>
            <a:r>
              <a:rPr lang="en-US"/>
              <a:t>Does the community want another outreach call in August/September? </a:t>
            </a:r>
          </a:p>
          <a:p>
            <a:pPr lvl="1">
              <a:spcBef>
                <a:spcPts val="1200"/>
              </a:spcBef>
            </a:pPr>
            <a:endParaRPr lang="en-US" b="1" u="sng"/>
          </a:p>
          <a:p>
            <a:pPr marL="109728" indent="0" algn="ctr">
              <a:buNone/>
            </a:pPr>
            <a:endParaRPr lang="en-US" b="1" u="sng"/>
          </a:p>
        </p:txBody>
      </p:sp>
      <p:sp>
        <p:nvSpPr>
          <p:cNvPr id="3" name="Slide Number Placeholder 2"/>
          <p:cNvSpPr>
            <a:spLocks noGrp="1"/>
          </p:cNvSpPr>
          <p:nvPr>
            <p:ph type="sldNum" sz="quarter" idx="12"/>
          </p:nvPr>
        </p:nvSpPr>
        <p:spPr/>
        <p:txBody>
          <a:bodyPr/>
          <a:lstStyle/>
          <a:p>
            <a:fld id="{61C894BD-DCE2-4A96-A9AF-225BBEAC2A40}" type="slidenum">
              <a:rPr lang="en-US" smtClean="0"/>
              <a:pPr/>
              <a:t>92</a:t>
            </a:fld>
            <a:endParaRPr lang="en-US"/>
          </a:p>
        </p:txBody>
      </p:sp>
      <p:sp>
        <p:nvSpPr>
          <p:cNvPr id="4" name="Title 3"/>
          <p:cNvSpPr>
            <a:spLocks noGrp="1"/>
          </p:cNvSpPr>
          <p:nvPr>
            <p:ph type="title"/>
          </p:nvPr>
        </p:nvSpPr>
        <p:spPr/>
        <p:txBody>
          <a:bodyPr>
            <a:normAutofit/>
          </a:bodyPr>
          <a:lstStyle/>
          <a:p>
            <a:r>
              <a:rPr lang="en-US"/>
              <a:t>Inventory Collaborative Next Steps</a:t>
            </a:r>
          </a:p>
        </p:txBody>
      </p:sp>
    </p:spTree>
    <p:extLst>
      <p:ext uri="{BB962C8B-B14F-4D97-AF65-F5344CB8AC3E}">
        <p14:creationId xmlns:p14="http://schemas.microsoft.com/office/powerpoint/2010/main" val="1703135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389930"/>
            <a:ext cx="10767696" cy="5468071"/>
          </a:xfrm>
        </p:spPr>
        <p:txBody>
          <a:bodyPr>
            <a:normAutofit/>
          </a:bodyPr>
          <a:lstStyle/>
          <a:p>
            <a:r>
              <a:rPr lang="en-US" sz="2400"/>
              <a:t>These slides and call notes: </a:t>
            </a:r>
          </a:p>
          <a:p>
            <a:pPr marL="109728" indent="0" algn="ctr">
              <a:buNone/>
            </a:pPr>
            <a:r>
              <a:rPr lang="en-US" sz="2000" u="sng">
                <a:hlinkClick r:id="rId3"/>
              </a:rPr>
              <a:t>http://views.cira.colostate.edu/wiki/wiki/11206</a:t>
            </a:r>
            <a:r>
              <a:rPr lang="en-US" sz="2000" u="sng"/>
              <a:t> </a:t>
            </a:r>
          </a:p>
          <a:p>
            <a:pPr marL="109728" indent="0" algn="ctr">
              <a:buNone/>
            </a:pPr>
            <a:endParaRPr lang="en-US" sz="2400"/>
          </a:p>
          <a:p>
            <a:pPr>
              <a:spcBef>
                <a:spcPts val="600"/>
              </a:spcBef>
            </a:pPr>
            <a:r>
              <a:rPr lang="en-US" sz="2400"/>
              <a:t>Main National Inventory Collaborative Wiki includes workgroup wikis, documentation, etc:</a:t>
            </a:r>
            <a:endParaRPr lang="en-US" sz="2400">
              <a:hlinkClick r:id="" action="ppaction://noaction"/>
            </a:endParaRPr>
          </a:p>
          <a:p>
            <a:pPr marL="109728" indent="0" algn="ctr">
              <a:buNone/>
            </a:pPr>
            <a:r>
              <a:rPr lang="en-US" sz="2000">
                <a:hlinkClick r:id="rId4"/>
              </a:rPr>
              <a:t>http://views.cira.colostate.edu/wiki/wiki/9169</a:t>
            </a:r>
            <a:endParaRPr lang="en-US" sz="2000"/>
          </a:p>
          <a:p>
            <a:endParaRPr lang="en-US" sz="2400"/>
          </a:p>
          <a:p>
            <a:r>
              <a:rPr lang="en-US" sz="2400"/>
              <a:t>LADCO Plot Viewer</a:t>
            </a:r>
            <a:r>
              <a:rPr lang="en-US" sz="2400">
                <a:hlinkClick r:id="rId5"/>
              </a:rPr>
              <a:t> </a:t>
            </a:r>
          </a:p>
          <a:p>
            <a:pPr marL="109728" indent="0" algn="ctr">
              <a:buNone/>
            </a:pPr>
            <a:r>
              <a:rPr lang="en-US" sz="2000">
                <a:hlinkClick r:id="rId5"/>
              </a:rPr>
              <a:t>https://www.ladco.org/technical/modeling-results/2016-inventory-collaborative/</a:t>
            </a:r>
            <a:endParaRPr lang="en-US" sz="2000"/>
          </a:p>
          <a:p>
            <a:endParaRPr lang="en-US" sz="2400"/>
          </a:p>
          <a:p>
            <a:r>
              <a:rPr lang="en-US" sz="2400"/>
              <a:t>IWDW Interactive Plotting Tool</a:t>
            </a:r>
          </a:p>
          <a:p>
            <a:pPr marL="109728" indent="0" algn="ctr">
              <a:buNone/>
            </a:pPr>
            <a:r>
              <a:rPr lang="en-US" sz="2000">
                <a:hlinkClick r:id="rId6"/>
              </a:rPr>
              <a:t>http://vibe.cira.colostate.edu/iwdwx/Emissions/2016EMP</a:t>
            </a:r>
            <a:endParaRPr lang="en-US" sz="2000"/>
          </a:p>
          <a:p>
            <a:pPr marL="109728" indent="0">
              <a:buNone/>
            </a:pPr>
            <a:endParaRPr lang="en-US" sz="2400"/>
          </a:p>
          <a:p>
            <a:pPr marL="109728" indent="0">
              <a:buNone/>
            </a:pPr>
            <a:endParaRPr lang="en-US" sz="2000"/>
          </a:p>
        </p:txBody>
      </p:sp>
      <p:sp>
        <p:nvSpPr>
          <p:cNvPr id="3" name="Slide Number Placeholder 2"/>
          <p:cNvSpPr>
            <a:spLocks noGrp="1"/>
          </p:cNvSpPr>
          <p:nvPr>
            <p:ph type="sldNum" sz="quarter" idx="12"/>
          </p:nvPr>
        </p:nvSpPr>
        <p:spPr/>
        <p:txBody>
          <a:bodyPr/>
          <a:lstStyle/>
          <a:p>
            <a:fld id="{61C894BD-DCE2-4A96-A9AF-225BBEAC2A40}" type="slidenum">
              <a:rPr lang="en-US" smtClean="0"/>
              <a:pPr/>
              <a:t>93</a:t>
            </a:fld>
            <a:endParaRPr lang="en-US"/>
          </a:p>
        </p:txBody>
      </p:sp>
      <p:sp>
        <p:nvSpPr>
          <p:cNvPr id="4" name="Title 3"/>
          <p:cNvSpPr>
            <a:spLocks noGrp="1"/>
          </p:cNvSpPr>
          <p:nvPr>
            <p:ph type="title"/>
          </p:nvPr>
        </p:nvSpPr>
        <p:spPr/>
        <p:txBody>
          <a:bodyPr>
            <a:normAutofit/>
          </a:bodyPr>
          <a:lstStyle/>
          <a:p>
            <a:r>
              <a:rPr lang="en-US"/>
              <a:t>Inventory Collaborative Wiki Links</a:t>
            </a:r>
          </a:p>
        </p:txBody>
      </p:sp>
    </p:spTree>
    <p:extLst>
      <p:ext uri="{BB962C8B-B14F-4D97-AF65-F5344CB8AC3E}">
        <p14:creationId xmlns:p14="http://schemas.microsoft.com/office/powerpoint/2010/main" val="9627598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2282-8597-4CBE-A96E-802EEF99DC77}"/>
              </a:ext>
            </a:extLst>
          </p:cNvPr>
          <p:cNvSpPr>
            <a:spLocks noGrp="1"/>
          </p:cNvSpPr>
          <p:nvPr>
            <p:ph type="ctrTitle"/>
          </p:nvPr>
        </p:nvSpPr>
        <p:spPr/>
        <p:txBody>
          <a:bodyPr/>
          <a:lstStyle/>
          <a:p>
            <a:pPr algn="ctr"/>
            <a:r>
              <a:rPr lang="en-US"/>
              <a:t>Appendix</a:t>
            </a:r>
          </a:p>
        </p:txBody>
      </p:sp>
      <p:sp>
        <p:nvSpPr>
          <p:cNvPr id="3" name="Subtitle 2">
            <a:extLst>
              <a:ext uri="{FF2B5EF4-FFF2-40B4-BE49-F238E27FC236}">
                <a16:creationId xmlns:a16="http://schemas.microsoft.com/office/drawing/2014/main" id="{6C5BA641-C252-4EDF-BCB2-711AB489C34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7942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4128"/>
            <a:ext cx="10920096" cy="4764273"/>
          </a:xfrm>
        </p:spPr>
        <p:txBody>
          <a:bodyPr>
            <a:normAutofit/>
          </a:bodyPr>
          <a:lstStyle/>
          <a:p>
            <a:pPr>
              <a:spcAft>
                <a:spcPts val="400"/>
              </a:spcAft>
            </a:pPr>
            <a:r>
              <a:rPr lang="en-US" sz="2400"/>
              <a:t>A multi-purpose emissions modeling platform (EMP) is needed</a:t>
            </a:r>
          </a:p>
          <a:p>
            <a:pPr lvl="1">
              <a:spcAft>
                <a:spcPts val="1200"/>
              </a:spcAft>
            </a:pPr>
            <a:r>
              <a:rPr lang="en-US" sz="2000"/>
              <a:t>State Implementation Plans, federal analyses</a:t>
            </a:r>
          </a:p>
          <a:p>
            <a:pPr lvl="1">
              <a:spcAft>
                <a:spcPts val="1200"/>
              </a:spcAft>
            </a:pPr>
            <a:r>
              <a:rPr lang="en-US" sz="2000"/>
              <a:t>For the first time, EPA, states, and MJOs are engaging in collaborative EMP development </a:t>
            </a:r>
          </a:p>
          <a:p>
            <a:pPr lvl="1">
              <a:spcAft>
                <a:spcPts val="1200"/>
              </a:spcAft>
            </a:pPr>
            <a:r>
              <a:rPr lang="en-US" sz="2000"/>
              <a:t>The 2016 base year was selected via a collaborative process</a:t>
            </a:r>
          </a:p>
          <a:p>
            <a:pPr>
              <a:spcAft>
                <a:spcPts val="1200"/>
              </a:spcAft>
            </a:pPr>
            <a:r>
              <a:rPr lang="en-US" sz="2400"/>
              <a:t>Future years selected due to regulatory relevance</a:t>
            </a:r>
          </a:p>
          <a:p>
            <a:pPr lvl="1">
              <a:spcAft>
                <a:spcPts val="1200"/>
              </a:spcAft>
            </a:pPr>
            <a:r>
              <a:rPr lang="en-US" sz="2000"/>
              <a:t>2023 is relevant for Ozone NAAQS moderate areas</a:t>
            </a:r>
          </a:p>
          <a:p>
            <a:pPr lvl="2">
              <a:spcAft>
                <a:spcPts val="1200"/>
              </a:spcAft>
            </a:pPr>
            <a:r>
              <a:rPr lang="en-US" sz="1800"/>
              <a:t>2020 is being created by some states/regions for 2008 O3 NAAQS attainment demonstration modeling</a:t>
            </a:r>
          </a:p>
          <a:p>
            <a:pPr lvl="1">
              <a:spcAft>
                <a:spcPts val="1200"/>
              </a:spcAft>
            </a:pPr>
            <a:r>
              <a:rPr lang="en-US" sz="2000"/>
              <a:t>2028 for regional haze</a:t>
            </a:r>
          </a:p>
          <a:p>
            <a:pPr marL="393192" lvl="1" indent="0">
              <a:buNone/>
            </a:pPr>
            <a:endParaRPr lang="en-US" sz="2000"/>
          </a:p>
          <a:p>
            <a:endParaRPr lang="en-US"/>
          </a:p>
        </p:txBody>
      </p:sp>
      <p:sp>
        <p:nvSpPr>
          <p:cNvPr id="4" name="Slide Number Placeholder 3"/>
          <p:cNvSpPr>
            <a:spLocks noGrp="1"/>
          </p:cNvSpPr>
          <p:nvPr>
            <p:ph type="sldNum" sz="quarter" idx="12"/>
          </p:nvPr>
        </p:nvSpPr>
        <p:spPr/>
        <p:txBody>
          <a:bodyPr/>
          <a:lstStyle/>
          <a:p>
            <a:fld id="{61C894BD-DCE2-4A96-A9AF-225BBEAC2A40}" type="slidenum">
              <a:rPr lang="en-US" smtClean="0"/>
              <a:pPr/>
              <a:t>95</a:t>
            </a:fld>
            <a:endParaRPr lang="en-US"/>
          </a:p>
        </p:txBody>
      </p:sp>
      <p:sp>
        <p:nvSpPr>
          <p:cNvPr id="5" name="Title 4"/>
          <p:cNvSpPr>
            <a:spLocks noGrp="1"/>
          </p:cNvSpPr>
          <p:nvPr>
            <p:ph type="title"/>
          </p:nvPr>
        </p:nvSpPr>
        <p:spPr>
          <a:xfrm>
            <a:off x="381000" y="274638"/>
            <a:ext cx="10058400" cy="944562"/>
          </a:xfrm>
        </p:spPr>
        <p:txBody>
          <a:bodyPr>
            <a:noAutofit/>
          </a:bodyPr>
          <a:lstStyle/>
          <a:p>
            <a:r>
              <a:rPr lang="en-US" sz="3600"/>
              <a:t>Overview of the Platform Collaborative</a:t>
            </a:r>
          </a:p>
        </p:txBody>
      </p:sp>
    </p:spTree>
    <p:extLst>
      <p:ext uri="{BB962C8B-B14F-4D97-AF65-F5344CB8AC3E}">
        <p14:creationId xmlns:p14="http://schemas.microsoft.com/office/powerpoint/2010/main" val="29874792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96</a:t>
            </a:fld>
            <a:endParaRPr lang="en-US"/>
          </a:p>
        </p:txBody>
      </p:sp>
      <p:sp>
        <p:nvSpPr>
          <p:cNvPr id="5" name="Title 4"/>
          <p:cNvSpPr>
            <a:spLocks noGrp="1"/>
          </p:cNvSpPr>
          <p:nvPr>
            <p:ph type="title"/>
          </p:nvPr>
        </p:nvSpPr>
        <p:spPr>
          <a:xfrm>
            <a:off x="524658" y="140407"/>
            <a:ext cx="8229600" cy="1143000"/>
          </a:xfrm>
        </p:spPr>
        <p:txBody>
          <a:bodyPr/>
          <a:lstStyle/>
          <a:p>
            <a:r>
              <a:rPr lang="en-US"/>
              <a:t>2016 EMP Schedule</a:t>
            </a:r>
          </a:p>
        </p:txBody>
      </p:sp>
      <p:sp>
        <p:nvSpPr>
          <p:cNvPr id="7" name="Content Placeholder 1">
            <a:extLst>
              <a:ext uri="{FF2B5EF4-FFF2-40B4-BE49-F238E27FC236}">
                <a16:creationId xmlns:a16="http://schemas.microsoft.com/office/drawing/2014/main" id="{65C5193A-505E-D94D-AAE1-E1692FB3AE77}"/>
              </a:ext>
            </a:extLst>
          </p:cNvPr>
          <p:cNvSpPr>
            <a:spLocks noGrp="1"/>
          </p:cNvSpPr>
          <p:nvPr>
            <p:ph idx="1"/>
          </p:nvPr>
        </p:nvSpPr>
        <p:spPr>
          <a:xfrm>
            <a:off x="524658" y="1283407"/>
            <a:ext cx="11005038" cy="5105400"/>
          </a:xfrm>
        </p:spPr>
        <p:txBody>
          <a:bodyPr>
            <a:normAutofit/>
          </a:bodyPr>
          <a:lstStyle/>
          <a:p>
            <a:pPr>
              <a:spcAft>
                <a:spcPts val="600"/>
              </a:spcAft>
            </a:pPr>
            <a:r>
              <a:rPr lang="en-US" sz="2600"/>
              <a:t>Several versions of 2016 platform were developed</a:t>
            </a:r>
          </a:p>
          <a:p>
            <a:pPr lvl="1">
              <a:lnSpc>
                <a:spcPct val="90000"/>
              </a:lnSpc>
              <a:spcBef>
                <a:spcPts val="400"/>
              </a:spcBef>
              <a:spcAft>
                <a:spcPts val="600"/>
              </a:spcAft>
              <a:buSzPts val="1954"/>
            </a:pPr>
            <a:r>
              <a:rPr lang="en-US" sz="2200" b="1" u="sng"/>
              <a:t>Alpha</a:t>
            </a:r>
            <a:r>
              <a:rPr lang="en-US" sz="2200"/>
              <a:t>: </a:t>
            </a:r>
            <a:r>
              <a:rPr lang="en-US" sz="2200" i="1">
                <a:solidFill>
                  <a:schemeClr val="dk1"/>
                </a:solidFill>
                <a:ea typeface="Rambla"/>
                <a:cs typeface="Rambla"/>
                <a:sym typeface="Rambla"/>
              </a:rPr>
              <a:t>preliminary</a:t>
            </a:r>
            <a:r>
              <a:rPr lang="en-US" sz="2200">
                <a:solidFill>
                  <a:schemeClr val="dk1"/>
                </a:solidFill>
                <a:ea typeface="Rambla"/>
                <a:cs typeface="Rambla"/>
                <a:sym typeface="Rambla"/>
              </a:rPr>
              <a:t> version based on 2014NEIv2 for some and 2016 for other key sectors </a:t>
            </a:r>
            <a:r>
              <a:rPr lang="en-US" sz="2400">
                <a:solidFill>
                  <a:schemeClr val="dk1"/>
                </a:solidFill>
                <a:ea typeface="Rambla"/>
                <a:cs typeface="Rambla"/>
                <a:sym typeface="Rambla"/>
              </a:rPr>
              <a:t>(released Spring, 2018)</a:t>
            </a:r>
            <a:endParaRPr lang="en-US" sz="2200">
              <a:solidFill>
                <a:schemeClr val="dk1"/>
              </a:solidFill>
              <a:ea typeface="Rambla"/>
              <a:cs typeface="Rambla"/>
              <a:sym typeface="Rambla"/>
            </a:endParaRPr>
          </a:p>
          <a:p>
            <a:pPr lvl="2">
              <a:lnSpc>
                <a:spcPct val="90000"/>
              </a:lnSpc>
              <a:spcBef>
                <a:spcPts val="400"/>
              </a:spcBef>
              <a:spcAft>
                <a:spcPts val="600"/>
              </a:spcAft>
              <a:buSzPts val="1954"/>
            </a:pPr>
            <a:r>
              <a:rPr lang="en-US" sz="2000">
                <a:solidFill>
                  <a:schemeClr val="dk1"/>
                </a:solidFill>
                <a:ea typeface="Rambla"/>
                <a:cs typeface="Rambla"/>
                <a:sym typeface="Rambla"/>
              </a:rPr>
              <a:t>For initial testing of 2016 model runs</a:t>
            </a:r>
          </a:p>
          <a:p>
            <a:pPr lvl="2">
              <a:lnSpc>
                <a:spcPct val="90000"/>
              </a:lnSpc>
              <a:spcBef>
                <a:spcPts val="400"/>
              </a:spcBef>
              <a:spcAft>
                <a:spcPts val="600"/>
              </a:spcAft>
              <a:buSzPts val="1954"/>
            </a:pPr>
            <a:r>
              <a:rPr lang="en-US" sz="2000"/>
              <a:t>Compatible versions of 2014 and 2015 were also released</a:t>
            </a:r>
          </a:p>
          <a:p>
            <a:pPr lvl="2">
              <a:lnSpc>
                <a:spcPct val="90000"/>
              </a:lnSpc>
              <a:spcBef>
                <a:spcPts val="400"/>
              </a:spcBef>
              <a:spcAft>
                <a:spcPts val="600"/>
              </a:spcAft>
              <a:buSzPts val="1954"/>
            </a:pPr>
            <a:r>
              <a:rPr lang="en-US" sz="2000">
                <a:hlinkClick r:id="rId2"/>
              </a:rPr>
              <a:t>https://www.epa.gov/air-emissions-modeling/2014-2016-version-7-air-emissions-modeling-platforms</a:t>
            </a:r>
            <a:r>
              <a:rPr lang="en-US" sz="2000"/>
              <a:t>  </a:t>
            </a:r>
          </a:p>
          <a:p>
            <a:pPr lvl="1">
              <a:spcBef>
                <a:spcPts val="400"/>
              </a:spcBef>
              <a:spcAft>
                <a:spcPts val="600"/>
              </a:spcAft>
            </a:pPr>
            <a:r>
              <a:rPr lang="en-US" sz="2200" b="1" u="sng"/>
              <a:t>Beta</a:t>
            </a:r>
            <a:r>
              <a:rPr lang="en-US" sz="2200"/>
              <a:t>: </a:t>
            </a:r>
            <a:r>
              <a:rPr lang="en-US" sz="2200" i="1">
                <a:solidFill>
                  <a:schemeClr val="dk1"/>
                </a:solidFill>
                <a:ea typeface="Rambla"/>
                <a:cs typeface="Rambla"/>
                <a:sym typeface="Rambla"/>
              </a:rPr>
              <a:t>improved </a:t>
            </a:r>
            <a:r>
              <a:rPr lang="en-US" sz="2200" i="1"/>
              <a:t>and/or new </a:t>
            </a:r>
            <a:r>
              <a:rPr lang="en-US" sz="2200">
                <a:solidFill>
                  <a:schemeClr val="dk1"/>
                </a:solidFill>
                <a:ea typeface="Rambla"/>
                <a:cs typeface="Rambla"/>
                <a:sym typeface="Rambla"/>
              </a:rPr>
              <a:t> version of actual 2016 emissions for most sectors (March 2019) and preliminary projected emissions for 2023 and 2028 (to workgroups in April 2019)</a:t>
            </a:r>
            <a:endParaRPr lang="en-US" sz="2200"/>
          </a:p>
          <a:p>
            <a:pPr lvl="1">
              <a:spcBef>
                <a:spcPts val="400"/>
              </a:spcBef>
              <a:spcAft>
                <a:spcPts val="600"/>
              </a:spcAft>
            </a:pPr>
            <a:r>
              <a:rPr lang="en-US" sz="2200" b="1" u="sng"/>
              <a:t>V1.0</a:t>
            </a:r>
            <a:r>
              <a:rPr lang="en-US" sz="2200"/>
              <a:t>: </a:t>
            </a:r>
            <a:r>
              <a:rPr lang="en-US" sz="2200" i="1"/>
              <a:t>fully updated </a:t>
            </a:r>
            <a:r>
              <a:rPr lang="en-US" sz="2200"/>
              <a:t>2016 emissions and complete projected emissions for 2023 and 2028 (October 2019)</a:t>
            </a:r>
          </a:p>
          <a:p>
            <a:pPr lvl="1"/>
            <a:endParaRPr lang="en-US"/>
          </a:p>
        </p:txBody>
      </p:sp>
    </p:spTree>
    <p:extLst>
      <p:ext uri="{BB962C8B-B14F-4D97-AF65-F5344CB8AC3E}">
        <p14:creationId xmlns:p14="http://schemas.microsoft.com/office/powerpoint/2010/main" val="3010847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624" y="1417638"/>
            <a:ext cx="11407776" cy="4920169"/>
          </a:xfrm>
        </p:spPr>
        <p:txBody>
          <a:bodyPr>
            <a:normAutofit/>
          </a:bodyPr>
          <a:lstStyle/>
          <a:p>
            <a:r>
              <a:rPr lang="en-US" sz="2800" b="1" u="sng"/>
              <a:t>Coordination co-leads</a:t>
            </a:r>
            <a:r>
              <a:rPr lang="en-US" sz="2800"/>
              <a:t>: Zac Adelman (LADCO) and Alison </a:t>
            </a:r>
            <a:r>
              <a:rPr lang="en-US" sz="2800" err="1"/>
              <a:t>Eyth</a:t>
            </a:r>
            <a:r>
              <a:rPr lang="en-US" sz="2800"/>
              <a:t> (EPA OAQPS)</a:t>
            </a:r>
          </a:p>
          <a:p>
            <a:pPr lvl="1"/>
            <a:r>
              <a:rPr lang="en-US" sz="2000"/>
              <a:t>Developed process and communication structures, facilitate discussions, help resolve issues, documentation requirements, coordinate distribution of data to stakeholders</a:t>
            </a:r>
          </a:p>
          <a:p>
            <a:r>
              <a:rPr lang="en-US" sz="2800" b="1" u="sng"/>
              <a:t>Coordination committee</a:t>
            </a:r>
            <a:r>
              <a:rPr lang="en-US" sz="2800"/>
              <a:t>: regional, state, EPA leaders </a:t>
            </a:r>
          </a:p>
          <a:p>
            <a:pPr lvl="1"/>
            <a:r>
              <a:rPr lang="en-US" sz="2000"/>
              <a:t>Define processes, resolve issues, co-lead workgroups</a:t>
            </a:r>
          </a:p>
          <a:p>
            <a:pPr lvl="1"/>
            <a:r>
              <a:rPr lang="en-US" sz="2000"/>
              <a:t>Includes overall and WG co-leads plus MJO directors</a:t>
            </a:r>
          </a:p>
          <a:p>
            <a:r>
              <a:rPr lang="en-US" sz="2800" b="1" u="sng"/>
              <a:t>Sector-specific Workgroups</a:t>
            </a:r>
            <a:r>
              <a:rPr lang="en-US" sz="2800"/>
              <a:t>: one regional/state staff and one EPA staff (where possible)</a:t>
            </a:r>
          </a:p>
          <a:p>
            <a:pPr lvl="1"/>
            <a:r>
              <a:rPr lang="en-US" sz="2000"/>
              <a:t>Focus on preparing emissions estimates for 2016 and future years, plus improve how the emissions sectors are modeled</a:t>
            </a:r>
          </a:p>
          <a:p>
            <a:pPr lvl="1"/>
            <a:r>
              <a:rPr lang="en-US" sz="2000"/>
              <a:t>Include participants from EPA/states/locals/regions</a:t>
            </a:r>
          </a:p>
          <a:p>
            <a:endParaRPr lang="en-US"/>
          </a:p>
        </p:txBody>
      </p:sp>
      <p:sp>
        <p:nvSpPr>
          <p:cNvPr id="4" name="Slide Number Placeholder 3"/>
          <p:cNvSpPr>
            <a:spLocks noGrp="1"/>
          </p:cNvSpPr>
          <p:nvPr>
            <p:ph type="sldNum" sz="quarter" idx="12"/>
          </p:nvPr>
        </p:nvSpPr>
        <p:spPr/>
        <p:txBody>
          <a:bodyPr/>
          <a:lstStyle/>
          <a:p>
            <a:fld id="{61C894BD-DCE2-4A96-A9AF-225BBEAC2A40}" type="slidenum">
              <a:rPr lang="en-US" smtClean="0"/>
              <a:pPr/>
              <a:t>97</a:t>
            </a:fld>
            <a:endParaRPr lang="en-US"/>
          </a:p>
        </p:txBody>
      </p:sp>
      <p:sp>
        <p:nvSpPr>
          <p:cNvPr id="5" name="Title 4"/>
          <p:cNvSpPr>
            <a:spLocks noGrp="1"/>
          </p:cNvSpPr>
          <p:nvPr>
            <p:ph type="title"/>
          </p:nvPr>
        </p:nvSpPr>
        <p:spPr/>
        <p:txBody>
          <a:bodyPr>
            <a:normAutofit/>
          </a:bodyPr>
          <a:lstStyle/>
          <a:p>
            <a:r>
              <a:rPr lang="en-US"/>
              <a:t>Organizational Structure</a:t>
            </a:r>
          </a:p>
        </p:txBody>
      </p:sp>
    </p:spTree>
    <p:extLst>
      <p:ext uri="{BB962C8B-B14F-4D97-AF65-F5344CB8AC3E}">
        <p14:creationId xmlns:p14="http://schemas.microsoft.com/office/powerpoint/2010/main" val="24348640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8" ma:contentTypeDescription="Create a new document." ma:contentTypeScope="" ma:versionID="65234bea06d9f24b4d56f4b5e5e008ae">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db45db59d2d67bf6ec4a5bb8f4cc0750"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_ip_UnifiedCompliancePolicyProperties xmlns="http://schemas.microsoft.com/sharepoint/v3" xsi:nil="true"/>
    <Rights xmlns="4ffa91fb-a0ff-4ac5-b2db-65c790d184a4" xsi:nil="true"/>
    <Document_x0020_Creation_x0020_Date xmlns="4ffa91fb-a0ff-4ac5-b2db-65c790d184a4">2020-04-29T01:04:08+00:00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mso-contentType ?>
<SharedContentType xmlns="Microsoft.SharePoint.Taxonomy.ContentTypeSync" SourceId="29f62856-1543-49d4-a736-4569d363f533" ContentTypeId="0x0101" PreviousValue="false"/>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10.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11.xml><?xml version="1.0" encoding="utf-8"?>
<ds:datastoreItem xmlns:ds="http://schemas.openxmlformats.org/officeDocument/2006/customXml" ds:itemID="{0BAD4232-3864-4F88-BFAB-E2CA2ADFA2A7}">
  <ds:schemaRefs>
    <ds:schemaRef ds:uri="ESRI.ArcGIS.Mapping.OfficeIntegration.PowerPointInfo"/>
  </ds:schemaRefs>
</ds:datastoreItem>
</file>

<file path=customXml/itemProps12.xml><?xml version="1.0" encoding="utf-8"?>
<ds:datastoreItem xmlns:ds="http://schemas.openxmlformats.org/officeDocument/2006/customXml" ds:itemID="{4C536384-A4C3-4CD1-80BA-FAF78519BD32}">
  <ds:schemaRefs>
    <ds:schemaRef ds:uri="46aa0371-c0be-4330-a5ff-ec128acf39ed"/>
    <ds:schemaRef ds:uri="4ffa91fb-a0ff-4ac5-b2db-65c790d184a4"/>
    <ds:schemaRef ds:uri="ba8eb6be-0955-44cd-ad6c-1ec625d649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13.xml><?xml version="1.0" encoding="utf-8"?>
<ds:datastoreItem xmlns:ds="http://schemas.openxmlformats.org/officeDocument/2006/customXml" ds:itemID="{F5B719FC-7BB1-4320-A5D2-3354DE8295AC}">
  <ds:schemaRefs>
    <ds:schemaRef ds:uri="ESRI.ArcGIS.Mapping.OfficeIntegration.PowerPointInfo"/>
  </ds:schemaRefs>
</ds:datastoreItem>
</file>

<file path=customXml/itemProps14.xml><?xml version="1.0" encoding="utf-8"?>
<ds:datastoreItem xmlns:ds="http://schemas.openxmlformats.org/officeDocument/2006/customXml" ds:itemID="{68FF9D03-D04B-427B-A253-1BF7F84B977B}">
  <ds:schemaRefs>
    <ds:schemaRef ds:uri="ESRI.ArcGIS.Mapping.OfficeIntegration.PowerPointInfo"/>
  </ds:schemaRefs>
</ds:datastoreItem>
</file>

<file path=customXml/itemProps15.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16.xml><?xml version="1.0" encoding="utf-8"?>
<ds:datastoreItem xmlns:ds="http://schemas.openxmlformats.org/officeDocument/2006/customXml" ds:itemID="{076526B2-1F56-4ABB-A007-E403B59D1695}">
  <ds:schemaRefs>
    <ds:schemaRef ds:uri="46aa0371-c0be-4330-a5ff-ec128acf39ed"/>
    <ds:schemaRef ds:uri="4ffa91fb-a0ff-4ac5-b2db-65c790d184a4"/>
    <ds:schemaRef ds:uri="ba8eb6be-0955-44cd-ad6c-1ec625d649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17.xml><?xml version="1.0" encoding="utf-8"?>
<ds:datastoreItem xmlns:ds="http://schemas.openxmlformats.org/officeDocument/2006/customXml" ds:itemID="{74B5AD79-C63E-4F50-9A2C-6BD45DDEAF51}">
  <ds:schemaRefs>
    <ds:schemaRef ds:uri="ESRI.ArcGIS.Mapping.OfficeIntegration.PowerPointInfo"/>
  </ds:schemaRefs>
</ds:datastoreItem>
</file>

<file path=customXml/itemProps18.xml><?xml version="1.0" encoding="utf-8"?>
<ds:datastoreItem xmlns:ds="http://schemas.openxmlformats.org/officeDocument/2006/customXml" ds:itemID="{AE25B3F0-0FD9-4795-85C0-F8F74D117378}">
  <ds:schemaRefs>
    <ds:schemaRef ds:uri="ESRI.ArcGIS.Mapping.OfficeIntegration.PowerPointInfo"/>
  </ds:schemaRefs>
</ds:datastoreItem>
</file>

<file path=customXml/itemProps19.xml><?xml version="1.0" encoding="utf-8"?>
<ds:datastoreItem xmlns:ds="http://schemas.openxmlformats.org/officeDocument/2006/customXml" ds:itemID="{823B9AB6-CD2D-4A73-B778-E54BB3E5B550}">
  <ds:schemaRefs>
    <ds:schemaRef ds:uri="ESRI.ArcGIS.Mapping.OfficeIntegration.PowerPointInfo"/>
  </ds:schemaRefs>
</ds:datastoreItem>
</file>

<file path=customXml/itemProps2.xml><?xml version="1.0" encoding="utf-8"?>
<ds:datastoreItem xmlns:ds="http://schemas.openxmlformats.org/officeDocument/2006/customXml" ds:itemID="{8288C4EB-4206-45C4-84FC-0FE3D7A1D747}">
  <ds:schemaRefs>
    <ds:schemaRef ds:uri="ESRI.ArcGIS.Mapping.OfficeIntegration.PowerPointInfo"/>
  </ds:schemaRefs>
</ds:datastoreItem>
</file>

<file path=customXml/itemProps20.xml><?xml version="1.0" encoding="utf-8"?>
<ds:datastoreItem xmlns:ds="http://schemas.openxmlformats.org/officeDocument/2006/customXml" ds:itemID="{56755ED1-8DEC-4C31-9EB5-306F4554FF52}">
  <ds:schemaRefs>
    <ds:schemaRef ds:uri="ESRI.ArcGIS.Mapping.OfficeIntegration.PowerPointInfo"/>
  </ds:schemaRefs>
</ds:datastoreItem>
</file>

<file path=customXml/itemProps21.xml><?xml version="1.0" encoding="utf-8"?>
<ds:datastoreItem xmlns:ds="http://schemas.openxmlformats.org/officeDocument/2006/customXml" ds:itemID="{37075C88-1EEE-4822-97C5-81B3804A00BC}">
  <ds:schemaRefs>
    <ds:schemaRef ds:uri="ESRI.ArcGIS.Mapping.OfficeIntegration.PowerPointInfo"/>
  </ds:schemaRefs>
</ds:datastoreItem>
</file>

<file path=customXml/itemProps22.xml><?xml version="1.0" encoding="utf-8"?>
<ds:datastoreItem xmlns:ds="http://schemas.openxmlformats.org/officeDocument/2006/customXml" ds:itemID="{0BF036D3-52D3-4080-BCC4-FDF40F487A00}">
  <ds:schemaRefs>
    <ds:schemaRef ds:uri="ESRI.ArcGIS.Mapping.OfficeIntegration.PowerPointInfo"/>
  </ds:schemaRefs>
</ds:datastoreItem>
</file>

<file path=customXml/itemProps23.xml><?xml version="1.0" encoding="utf-8"?>
<ds:datastoreItem xmlns:ds="http://schemas.openxmlformats.org/officeDocument/2006/customXml" ds:itemID="{4CFDB25E-CC4E-4552-9C66-676F865FAA12}">
  <ds:schemaRefs>
    <ds:schemaRef ds:uri="ESRI.ArcGIS.Mapping.OfficeIntegration.PowerPointInfo"/>
  </ds:schemaRefs>
</ds:datastoreItem>
</file>

<file path=customXml/itemProps24.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25.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26.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27.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28.xml><?xml version="1.0" encoding="utf-8"?>
<ds:datastoreItem xmlns:ds="http://schemas.openxmlformats.org/officeDocument/2006/customXml" ds:itemID="{09C2ADAA-D1E9-443F-BA2E-587A4C45A725}">
  <ds:schemaRefs>
    <ds:schemaRef ds:uri="ESRI.ArcGIS.Mapping.OfficeIntegration.PowerPointInfo"/>
  </ds:schemaRefs>
</ds:datastoreItem>
</file>

<file path=customXml/itemProps29.xml><?xml version="1.0" encoding="utf-8"?>
<ds:datastoreItem xmlns:ds="http://schemas.openxmlformats.org/officeDocument/2006/customXml" ds:itemID="{BD34DF9F-2656-46E5-989E-30DE2BBB50AD}">
  <ds:schemaRefs>
    <ds:schemaRef ds:uri="ESRI.ArcGIS.Mapping.OfficeIntegration.PowerPointInfo"/>
  </ds:schemaRefs>
</ds:datastoreItem>
</file>

<file path=customXml/itemProps3.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30.xml><?xml version="1.0" encoding="utf-8"?>
<ds:datastoreItem xmlns:ds="http://schemas.openxmlformats.org/officeDocument/2006/customXml" ds:itemID="{A0291A99-809B-4F65-B0EB-4DBBAAD7E08A}">
  <ds:schemaRefs>
    <ds:schemaRef ds:uri="Microsoft.SharePoint.Taxonomy.ContentTypeSync"/>
  </ds:schemaRefs>
</ds:datastoreItem>
</file>

<file path=customXml/itemProps31.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32.xml><?xml version="1.0" encoding="utf-8"?>
<ds:datastoreItem xmlns:ds="http://schemas.openxmlformats.org/officeDocument/2006/customXml" ds:itemID="{4F484A5C-2479-45CB-A57A-ACFEC237DAE6}">
  <ds:schemaRefs>
    <ds:schemaRef ds:uri="ESRI.ArcGIS.Mapping.OfficeIntegration.PowerPointInfo"/>
  </ds:schemaRefs>
</ds:datastoreItem>
</file>

<file path=customXml/itemProps33.xml><?xml version="1.0" encoding="utf-8"?>
<ds:datastoreItem xmlns:ds="http://schemas.openxmlformats.org/officeDocument/2006/customXml" ds:itemID="{77B9C036-2986-47C5-8E81-5419F0AA0938}">
  <ds:schemaRefs>
    <ds:schemaRef ds:uri="ESRI.ArcGIS.Mapping.OfficeIntegration.PowerPointInfo"/>
  </ds:schemaRefs>
</ds:datastoreItem>
</file>

<file path=customXml/itemProps34.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35.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36.xml><?xml version="1.0" encoding="utf-8"?>
<ds:datastoreItem xmlns:ds="http://schemas.openxmlformats.org/officeDocument/2006/customXml" ds:itemID="{F7D31E0E-6374-4E99-90B3-439DA6A76D3A}">
  <ds:schemaRefs>
    <ds:schemaRef ds:uri="ESRI.ArcGIS.Mapping.OfficeIntegration.PowerPointInfo"/>
  </ds:schemaRefs>
</ds:datastoreItem>
</file>

<file path=customXml/itemProps4.xml><?xml version="1.0" encoding="utf-8"?>
<ds:datastoreItem xmlns:ds="http://schemas.openxmlformats.org/officeDocument/2006/customXml" ds:itemID="{391D1D9F-625E-4218-A337-D1CAE3A9A155}">
  <ds:schemaRefs>
    <ds:schemaRef ds:uri="ESRI.ArcGIS.Mapping.OfficeIntegration.PowerPointInfo"/>
  </ds:schemaRefs>
</ds:datastoreItem>
</file>

<file path=customXml/itemProps5.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6.xml><?xml version="1.0" encoding="utf-8"?>
<ds:datastoreItem xmlns:ds="http://schemas.openxmlformats.org/officeDocument/2006/customXml" ds:itemID="{66371122-3D4A-48E0-9C5D-5C7B76960A4B}">
  <ds:schemaRefs>
    <ds:schemaRef ds:uri="ESRI.ArcGIS.Mapping.OfficeIntegration.PowerPointInfo"/>
  </ds:schemaRefs>
</ds:datastoreItem>
</file>

<file path=customXml/itemProps7.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8.xml><?xml version="1.0" encoding="utf-8"?>
<ds:datastoreItem xmlns:ds="http://schemas.openxmlformats.org/officeDocument/2006/customXml" ds:itemID="{6141EDAB-E2DD-416E-A8A7-493A01EA9A19}">
  <ds:schemaRefs>
    <ds:schemaRef ds:uri="http://schemas.microsoft.com/sharepoint/v3/contenttype/forms"/>
  </ds:schemaRefs>
</ds:datastoreItem>
</file>

<file path=customXml/itemProps9.xml><?xml version="1.0" encoding="utf-8"?>
<ds:datastoreItem xmlns:ds="http://schemas.openxmlformats.org/officeDocument/2006/customXml" ds:itemID="{25E8768F-18F9-4E8B-ACBF-678EC456115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0</TotalTime>
  <Words>4886</Words>
  <Application>Microsoft Macintosh PowerPoint</Application>
  <PresentationFormat>Widescreen</PresentationFormat>
  <Paragraphs>723</Paragraphs>
  <Slides>97</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97</vt:i4>
      </vt:variant>
    </vt:vector>
  </HeadingPairs>
  <TitlesOfParts>
    <vt:vector size="110" baseType="lpstr">
      <vt:lpstr>Arial Unicode MS</vt:lpstr>
      <vt:lpstr>Arial</vt:lpstr>
      <vt:lpstr>Arial Narrow</vt:lpstr>
      <vt:lpstr>Bahnschrift SemiBold</vt:lpstr>
      <vt:lpstr>Calibri</vt:lpstr>
      <vt:lpstr>Gill Sans Ultra Bold Condensed</vt:lpstr>
      <vt:lpstr>Lucida Sans Unicode</vt:lpstr>
      <vt:lpstr>Rambla</vt:lpstr>
      <vt:lpstr>Times New Roman</vt:lpstr>
      <vt:lpstr>Verdana</vt:lpstr>
      <vt:lpstr>Wingdings 2</vt:lpstr>
      <vt:lpstr>Wingdings 3</vt:lpstr>
      <vt:lpstr>Concourse</vt:lpstr>
      <vt:lpstr>Quarterly Update on the National Inventory Collaborative</vt:lpstr>
      <vt:lpstr>Webinar Ground Rules: Questions?</vt:lpstr>
      <vt:lpstr>Agenda for Today</vt:lpstr>
      <vt:lpstr>Intermountain West Data Warehouse (IWDW) Update</vt:lpstr>
      <vt:lpstr>2016v1 Release Contents on IWDW</vt:lpstr>
      <vt:lpstr>PowerPoint Presentation</vt:lpstr>
      <vt:lpstr>PowerPoint Presentation</vt:lpstr>
      <vt:lpstr>PowerPoint Presentation</vt:lpstr>
      <vt:lpstr>PowerPoint Presentation</vt:lpstr>
      <vt:lpstr>PowerPoint Presentation</vt:lpstr>
      <vt:lpstr>PowerPoint Presentation</vt:lpstr>
      <vt:lpstr>2016v1 Update, Issues Discovered, and CMV Correction</vt:lpstr>
      <vt:lpstr>2016 v1 Release Documentation</vt:lpstr>
      <vt:lpstr>Data Updates and Known Issues</vt:lpstr>
      <vt:lpstr>Commercial Marine Vessel Updates since September</vt:lpstr>
      <vt:lpstr>New IPM EGU Projection</vt:lpstr>
      <vt:lpstr>Incremental Updates in the IPM January 2020 Reference Case from the May 2019 Reference Case </vt:lpstr>
      <vt:lpstr>PowerPoint Presentation</vt:lpstr>
      <vt:lpstr>SO2, NOx, and CO2 Emissions in May 2019 and  January 2020 Reference Cases</vt:lpstr>
      <vt:lpstr>PowerPoint Presentation</vt:lpstr>
      <vt:lpstr>PowerPoint Presentation</vt:lpstr>
      <vt:lpstr>Links for the January 2020 Reference Case </vt:lpstr>
      <vt:lpstr>ERTAC EGU Update</vt:lpstr>
      <vt:lpstr>ERTAC EGU: Re-cap/Updates</vt:lpstr>
      <vt:lpstr>ERTAC EGU: ERTAC Platform files</vt:lpstr>
      <vt:lpstr>ERTAC EGU: Next 2016-based version</vt:lpstr>
      <vt:lpstr>WRAP Oil and Gas Inventory</vt:lpstr>
      <vt:lpstr>PowerPoint Presentation</vt:lpstr>
      <vt:lpstr>PowerPoint Presentation</vt:lpstr>
      <vt:lpstr>PowerPoint Presentation</vt:lpstr>
      <vt:lpstr>PowerPoint Presentation</vt:lpstr>
      <vt:lpstr>PowerPoint Presentation</vt:lpstr>
      <vt:lpstr>PowerPoint Presentation</vt:lpstr>
      <vt:lpstr>EPA OAQPS  2016v1 Modeling Update</vt:lpstr>
      <vt:lpstr>AQ Modeling Inputs and Set-up</vt:lpstr>
      <vt:lpstr>36km and 12km Model Domains</vt:lpstr>
      <vt:lpstr>Base Simulation CMAQv5.3.1 Science Options</vt:lpstr>
      <vt:lpstr>Planned CMAQ sensitivity runs testing  science options and inputs</vt:lpstr>
      <vt:lpstr>Base Simulation CAMxv7 beta6  Science Options</vt:lpstr>
      <vt:lpstr>Planned CAMx sensitivity runs</vt:lpstr>
      <vt:lpstr>EPA WRF 4-km Domains</vt:lpstr>
      <vt:lpstr>Status of simulations and evaluation</vt:lpstr>
      <vt:lpstr>Model evaluation plans</vt:lpstr>
      <vt:lpstr>Initial Look at Ozone Evaluation Results for 2016v1 CMAQ and CAMx Base Year Simulations</vt:lpstr>
      <vt:lpstr>MDA8 Ozone by Month: Upper Midwest Region</vt:lpstr>
      <vt:lpstr>Hourly Ozone by Season CAMx: Upper Midwest Region</vt:lpstr>
      <vt:lpstr>CAMx 2016v1 Model Performance Evaluation Results for Ozone</vt:lpstr>
      <vt:lpstr>LADCO 2016v1 CAMx Modeling</vt:lpstr>
      <vt:lpstr>Daily Max 8-Hour Ozone (MDA8) Performance</vt:lpstr>
      <vt:lpstr>O3 Season MDA8 O3 Normalized Mean Bias</vt:lpstr>
      <vt:lpstr>Monthly MDA8 O3 Normalized Mean Bias</vt:lpstr>
      <vt:lpstr>MDA8 O3 May-Sept  Time Series  Evanston, IL</vt:lpstr>
      <vt:lpstr>MDA8 O3 May-Sept  Time Series  Sheboygan, WI</vt:lpstr>
      <vt:lpstr>MDA8 O3 May-Sept  Time Series  Fairfield, CT</vt:lpstr>
      <vt:lpstr>MDA8 O3 May-Sept  Time Series  Denver (NREL), CO</vt:lpstr>
      <vt:lpstr>MDA8 O3 May-Sept  Time Series  Banning, CA</vt:lpstr>
      <vt:lpstr>LADCO O3 MPE Summary</vt:lpstr>
      <vt:lpstr>LADCO O3 MPE Next Steps</vt:lpstr>
      <vt:lpstr>Preliminary results of CMAQ modeling comparisons</vt:lpstr>
      <vt:lpstr>Modeling comparisons</vt:lpstr>
      <vt:lpstr>Modeling components</vt:lpstr>
      <vt:lpstr>Modeling Domain</vt:lpstr>
      <vt:lpstr>Comparison of 4th highest MDA8 O3 (May to Aug)</vt:lpstr>
      <vt:lpstr>Comparisons of MDAO3 in July, 2016</vt:lpstr>
      <vt:lpstr>Mean Bias with 60 ppb threshold</vt:lpstr>
      <vt:lpstr>PowerPoint Presentation</vt:lpstr>
      <vt:lpstr>Comparisons of average hourly O3 in Nonattainment Areas in Northeast</vt:lpstr>
      <vt:lpstr>Comparisons of average hourly O3 in Nonattainment Areas in Northeast</vt:lpstr>
      <vt:lpstr>Comparisons of average hourly O3 in Nonattainment Areas in Northeast May to August, 2016</vt:lpstr>
      <vt:lpstr>Comparisons of average hourly O3 in Nonattainment Areas in Atlanta, GA May to August, 2016</vt:lpstr>
      <vt:lpstr>Comparisons of average hourly O3 in Nonattainment Areas in Chicago, IL-IN-WI May to August, 2016</vt:lpstr>
      <vt:lpstr>Location of selected analysis sites</vt:lpstr>
      <vt:lpstr>Comparisons of MDA8 O3 timeseries in NY</vt:lpstr>
      <vt:lpstr>Comparisons of MDA8 O3 timeseries at United Avenue and Cook County Sites</vt:lpstr>
      <vt:lpstr>Conclusions</vt:lpstr>
      <vt:lpstr>Regional haze application of the 2016v1 platform</vt:lpstr>
      <vt:lpstr>Lots of PM species variability at 100+ Class I areas in the western U.S.</vt:lpstr>
      <vt:lpstr>PowerPoint Presentation</vt:lpstr>
      <vt:lpstr>Emission source sectors – moving from actual 2014 to Representative Baseline emissions</vt:lpstr>
      <vt:lpstr>Representative baseline and 2028 On The Books scenarios’ data sources</vt:lpstr>
      <vt:lpstr>PowerPoint Presentation</vt:lpstr>
      <vt:lpstr>Developing ‘weight of evidence’ with model analyses</vt:lpstr>
      <vt:lpstr>2028 most impaired and clearest projections w/ IMPROVE data trend</vt:lpstr>
      <vt:lpstr>western U.S. source apportionment / sensitivity analyses</vt:lpstr>
      <vt:lpstr>Example 2028 AOI / WEP at Mesa Verde NP (southwest Colorado)</vt:lpstr>
      <vt:lpstr>Further refine AOI / WEP by emission sector</vt:lpstr>
      <vt:lpstr>Summary</vt:lpstr>
      <vt:lpstr>January Webinar Survey Results and Next Steps</vt:lpstr>
      <vt:lpstr>January 2020 Outreach Call Survey Results</vt:lpstr>
      <vt:lpstr>January 2020 Outreach Call Survey Results</vt:lpstr>
      <vt:lpstr>January 2020 Outreach Call Survey Results</vt:lpstr>
      <vt:lpstr>Inventory Collaborative Next Steps</vt:lpstr>
      <vt:lpstr>Inventory Collaborative Wiki Links</vt:lpstr>
      <vt:lpstr>Appendix</vt:lpstr>
      <vt:lpstr>Overview of the Platform Collaborative</vt:lpstr>
      <vt:lpstr>2016 EMP Schedule</vt:lpstr>
      <vt:lpstr>Organizational Structure</vt:lpstr>
    </vt:vector>
  </TitlesOfParts>
  <Company>US-EPA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Zachariah Adelman</cp:lastModifiedBy>
  <cp:revision>1</cp:revision>
  <cp:lastPrinted>2017-12-04T21:57:59Z</cp:lastPrinted>
  <dcterms:created xsi:type="dcterms:W3CDTF">2011-06-13T20:10:16Z</dcterms:created>
  <dcterms:modified xsi:type="dcterms:W3CDTF">2020-04-29T14:23:02Z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